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83" r:id="rId20"/>
    <p:sldId id="276" r:id="rId21"/>
    <p:sldId id="277" r:id="rId22"/>
    <p:sldId id="278" r:id="rId23"/>
    <p:sldId id="279" r:id="rId24"/>
    <p:sldId id="275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85610" autoAdjust="0"/>
  </p:normalViewPr>
  <p:slideViewPr>
    <p:cSldViewPr snapToGrid="0" showGuides="1">
      <p:cViewPr varScale="1">
        <p:scale>
          <a:sx n="62" d="100"/>
          <a:sy n="62" d="100"/>
        </p:scale>
        <p:origin x="33" y="2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F6CFF9-C4CB-41FB-92E0-BB2680991A4B}" type="doc">
      <dgm:prSet loTypeId="urn:microsoft.com/office/officeart/2005/8/layout/list1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5BD5084-D69F-4229-BF2B-484B8719F099}">
      <dgm:prSet phldrT="[Text]"/>
      <dgm:spPr/>
      <dgm:t>
        <a:bodyPr/>
        <a:lstStyle/>
        <a:p>
          <a:r>
            <a:rPr lang="en-IN" b="1" dirty="0"/>
            <a:t>Financial Costing</a:t>
          </a:r>
        </a:p>
      </dgm:t>
    </dgm:pt>
    <dgm:pt modelId="{3D56D633-5A5F-480E-A78C-1D260E7460CC}" type="parTrans" cxnId="{9550AC42-0289-4F08-9CA3-5837C7ACAAC5}">
      <dgm:prSet/>
      <dgm:spPr/>
      <dgm:t>
        <a:bodyPr/>
        <a:lstStyle/>
        <a:p>
          <a:endParaRPr lang="en-IN"/>
        </a:p>
      </dgm:t>
    </dgm:pt>
    <dgm:pt modelId="{05A13B76-71E5-4ABF-B42A-F0DC24BA7C70}" type="sibTrans" cxnId="{9550AC42-0289-4F08-9CA3-5837C7ACAAC5}">
      <dgm:prSet/>
      <dgm:spPr/>
      <dgm:t>
        <a:bodyPr/>
        <a:lstStyle/>
        <a:p>
          <a:endParaRPr lang="en-IN"/>
        </a:p>
      </dgm:t>
    </dgm:pt>
    <dgm:pt modelId="{C57F0C38-BC3D-448F-8FBF-6F67DD6A4616}">
      <dgm:prSet phldrT="[Text]"/>
      <dgm:spPr/>
      <dgm:t>
        <a:bodyPr/>
        <a:lstStyle/>
        <a:p>
          <a:r>
            <a:rPr lang="en-IN" b="1" dirty="0"/>
            <a:t>Risk Exposure</a:t>
          </a:r>
        </a:p>
      </dgm:t>
    </dgm:pt>
    <dgm:pt modelId="{8F900584-FCD4-4E2E-AD6A-CF21079BB8E2}" type="parTrans" cxnId="{F8C53831-724D-454F-B9DD-6030FF81C583}">
      <dgm:prSet/>
      <dgm:spPr/>
      <dgm:t>
        <a:bodyPr/>
        <a:lstStyle/>
        <a:p>
          <a:endParaRPr lang="en-IN"/>
        </a:p>
      </dgm:t>
    </dgm:pt>
    <dgm:pt modelId="{27F70317-3FDB-40C5-A224-BDAD14BEDB5D}" type="sibTrans" cxnId="{F8C53831-724D-454F-B9DD-6030FF81C583}">
      <dgm:prSet/>
      <dgm:spPr/>
      <dgm:t>
        <a:bodyPr/>
        <a:lstStyle/>
        <a:p>
          <a:endParaRPr lang="en-IN"/>
        </a:p>
      </dgm:t>
    </dgm:pt>
    <dgm:pt modelId="{BDE4051C-143E-477A-874C-140E3EDB2649}">
      <dgm:prSet phldrT="[Text]"/>
      <dgm:spPr/>
      <dgm:t>
        <a:bodyPr/>
        <a:lstStyle/>
        <a:p>
          <a:r>
            <a:rPr lang="en-IN" b="1" dirty="0"/>
            <a:t>Demand Uncertainty</a:t>
          </a:r>
        </a:p>
      </dgm:t>
    </dgm:pt>
    <dgm:pt modelId="{830DB224-B6A9-4FA7-99D0-981AFFD6BC21}" type="parTrans" cxnId="{C8E26A98-A003-4EB0-B1CC-614F22C1B33B}">
      <dgm:prSet/>
      <dgm:spPr/>
      <dgm:t>
        <a:bodyPr/>
        <a:lstStyle/>
        <a:p>
          <a:endParaRPr lang="en-IN"/>
        </a:p>
      </dgm:t>
    </dgm:pt>
    <dgm:pt modelId="{94338595-0199-4569-8560-909944FED89E}" type="sibTrans" cxnId="{C8E26A98-A003-4EB0-B1CC-614F22C1B33B}">
      <dgm:prSet/>
      <dgm:spPr/>
      <dgm:t>
        <a:bodyPr/>
        <a:lstStyle/>
        <a:p>
          <a:endParaRPr lang="en-IN"/>
        </a:p>
      </dgm:t>
    </dgm:pt>
    <dgm:pt modelId="{8243673F-2D52-4AEB-AEE9-1938607C2833}">
      <dgm:prSet/>
      <dgm:spPr/>
      <dgm:t>
        <a:bodyPr/>
        <a:lstStyle/>
        <a:p>
          <a:r>
            <a:rPr lang="en-IN" dirty="0"/>
            <a:t>It completely ignores the cost of </a:t>
          </a:r>
          <a:r>
            <a:rPr lang="en-IN" dirty="0" err="1"/>
            <a:t>capital,which</a:t>
          </a:r>
          <a:r>
            <a:rPr lang="en-IN" dirty="0"/>
            <a:t> is the money required to fund a project.</a:t>
          </a:r>
        </a:p>
      </dgm:t>
    </dgm:pt>
    <dgm:pt modelId="{E93E3196-E722-4747-AA4E-21D59A71AF76}" type="parTrans" cxnId="{63505B6B-F97C-49CE-9D27-C6DE93AED2BD}">
      <dgm:prSet/>
      <dgm:spPr/>
      <dgm:t>
        <a:bodyPr/>
        <a:lstStyle/>
        <a:p>
          <a:endParaRPr lang="en-IN"/>
        </a:p>
      </dgm:t>
    </dgm:pt>
    <dgm:pt modelId="{2A75F8EA-DEF5-4578-AB34-048CB32D2352}" type="sibTrans" cxnId="{63505B6B-F97C-49CE-9D27-C6DE93AED2BD}">
      <dgm:prSet/>
      <dgm:spPr/>
      <dgm:t>
        <a:bodyPr/>
        <a:lstStyle/>
        <a:p>
          <a:endParaRPr lang="en-IN"/>
        </a:p>
      </dgm:t>
    </dgm:pt>
    <dgm:pt modelId="{E85EB370-CA73-4848-93E5-6AD7E64354FE}">
      <dgm:prSet/>
      <dgm:spPr/>
      <dgm:t>
        <a:bodyPr/>
        <a:lstStyle/>
        <a:p>
          <a:r>
            <a:rPr lang="en-IN" dirty="0"/>
            <a:t>It doesn’t consider how market changes or unexcepted problems can affect your profits.</a:t>
          </a:r>
        </a:p>
      </dgm:t>
    </dgm:pt>
    <dgm:pt modelId="{28C6F1D6-CAB4-4266-B1A7-331439B44964}" type="parTrans" cxnId="{300D63BA-39AC-4848-9DC2-352B454FDB3F}">
      <dgm:prSet/>
      <dgm:spPr/>
      <dgm:t>
        <a:bodyPr/>
        <a:lstStyle/>
        <a:p>
          <a:endParaRPr lang="en-IN"/>
        </a:p>
      </dgm:t>
    </dgm:pt>
    <dgm:pt modelId="{94C2CB7F-5DB3-4354-9BF1-2B6AA470E49F}" type="sibTrans" cxnId="{300D63BA-39AC-4848-9DC2-352B454FDB3F}">
      <dgm:prSet/>
      <dgm:spPr/>
      <dgm:t>
        <a:bodyPr/>
        <a:lstStyle/>
        <a:p>
          <a:endParaRPr lang="en-IN"/>
        </a:p>
      </dgm:t>
    </dgm:pt>
    <dgm:pt modelId="{1B186238-5511-44B1-9AE7-03D560125EA8}">
      <dgm:prSet/>
      <dgm:spPr/>
      <dgm:t>
        <a:bodyPr/>
        <a:lstStyle/>
        <a:p>
          <a:r>
            <a:rPr lang="en-IN" dirty="0"/>
            <a:t>It assumes a fixed market </a:t>
          </a:r>
          <a:r>
            <a:rPr lang="en-IN" dirty="0" err="1"/>
            <a:t>demand,when</a:t>
          </a:r>
          <a:r>
            <a:rPr lang="en-IN" dirty="0"/>
            <a:t> in </a:t>
          </a:r>
          <a:r>
            <a:rPr lang="en-IN" dirty="0" err="1"/>
            <a:t>reality,demand</a:t>
          </a:r>
          <a:r>
            <a:rPr lang="en-IN" dirty="0"/>
            <a:t> is always changing and unpredictable.</a:t>
          </a:r>
        </a:p>
      </dgm:t>
    </dgm:pt>
    <dgm:pt modelId="{8AE913DB-3532-4E0F-91D8-90F88B23B24A}" type="parTrans" cxnId="{9F7078FE-A067-4284-87D0-F1CB526CFBB2}">
      <dgm:prSet/>
      <dgm:spPr/>
      <dgm:t>
        <a:bodyPr/>
        <a:lstStyle/>
        <a:p>
          <a:endParaRPr lang="en-IN"/>
        </a:p>
      </dgm:t>
    </dgm:pt>
    <dgm:pt modelId="{A58D8F49-3B00-4CF6-8881-3E36D0706CF8}" type="sibTrans" cxnId="{9F7078FE-A067-4284-87D0-F1CB526CFBB2}">
      <dgm:prSet/>
      <dgm:spPr/>
      <dgm:t>
        <a:bodyPr/>
        <a:lstStyle/>
        <a:p>
          <a:endParaRPr lang="en-IN"/>
        </a:p>
      </dgm:t>
    </dgm:pt>
    <dgm:pt modelId="{16CEBC1D-2508-49E1-A99F-472343CDAFF4}" type="pres">
      <dgm:prSet presAssocID="{43F6CFF9-C4CB-41FB-92E0-BB2680991A4B}" presName="linear" presStyleCnt="0">
        <dgm:presLayoutVars>
          <dgm:dir/>
          <dgm:animLvl val="lvl"/>
          <dgm:resizeHandles val="exact"/>
        </dgm:presLayoutVars>
      </dgm:prSet>
      <dgm:spPr/>
    </dgm:pt>
    <dgm:pt modelId="{2B928232-EA05-4FB4-9D96-01DE2E8820E5}" type="pres">
      <dgm:prSet presAssocID="{75BD5084-D69F-4229-BF2B-484B8719F099}" presName="parentLin" presStyleCnt="0"/>
      <dgm:spPr/>
    </dgm:pt>
    <dgm:pt modelId="{6E38F626-4F4E-4746-A546-AFCCB9D2E07B}" type="pres">
      <dgm:prSet presAssocID="{75BD5084-D69F-4229-BF2B-484B8719F099}" presName="parentLeftMargin" presStyleLbl="node1" presStyleIdx="0" presStyleCnt="3"/>
      <dgm:spPr/>
    </dgm:pt>
    <dgm:pt modelId="{41BB780F-2D25-4C6F-90D7-E4240B8AF14B}" type="pres">
      <dgm:prSet presAssocID="{75BD5084-D69F-4229-BF2B-484B8719F09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6B9678D-34F0-4487-B36C-76CFE837BFCC}" type="pres">
      <dgm:prSet presAssocID="{75BD5084-D69F-4229-BF2B-484B8719F099}" presName="negativeSpace" presStyleCnt="0"/>
      <dgm:spPr/>
    </dgm:pt>
    <dgm:pt modelId="{CC5D9482-DFDE-479A-AFA3-F1A51E1BAB3E}" type="pres">
      <dgm:prSet presAssocID="{75BD5084-D69F-4229-BF2B-484B8719F099}" presName="childText" presStyleLbl="conFgAcc1" presStyleIdx="0" presStyleCnt="3">
        <dgm:presLayoutVars>
          <dgm:bulletEnabled val="1"/>
        </dgm:presLayoutVars>
      </dgm:prSet>
      <dgm:spPr/>
    </dgm:pt>
    <dgm:pt modelId="{71451268-98B2-4BCD-A90F-5B7BEE1C8888}" type="pres">
      <dgm:prSet presAssocID="{05A13B76-71E5-4ABF-B42A-F0DC24BA7C70}" presName="spaceBetweenRectangles" presStyleCnt="0"/>
      <dgm:spPr/>
    </dgm:pt>
    <dgm:pt modelId="{019E50E1-AA5E-4BDC-9B23-BE09665C364C}" type="pres">
      <dgm:prSet presAssocID="{C57F0C38-BC3D-448F-8FBF-6F67DD6A4616}" presName="parentLin" presStyleCnt="0"/>
      <dgm:spPr/>
    </dgm:pt>
    <dgm:pt modelId="{F88663DC-D209-41CA-833D-386F42EDBB1A}" type="pres">
      <dgm:prSet presAssocID="{C57F0C38-BC3D-448F-8FBF-6F67DD6A4616}" presName="parentLeftMargin" presStyleLbl="node1" presStyleIdx="0" presStyleCnt="3"/>
      <dgm:spPr/>
    </dgm:pt>
    <dgm:pt modelId="{9CD32555-5A2D-48D1-A88A-2174798FF2B9}" type="pres">
      <dgm:prSet presAssocID="{C57F0C38-BC3D-448F-8FBF-6F67DD6A461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4222294-5620-4947-AC0A-BAD949E61471}" type="pres">
      <dgm:prSet presAssocID="{C57F0C38-BC3D-448F-8FBF-6F67DD6A4616}" presName="negativeSpace" presStyleCnt="0"/>
      <dgm:spPr/>
    </dgm:pt>
    <dgm:pt modelId="{CF2FBFE0-2228-4CBE-B0AC-B35B7FD8BD3F}" type="pres">
      <dgm:prSet presAssocID="{C57F0C38-BC3D-448F-8FBF-6F67DD6A4616}" presName="childText" presStyleLbl="conFgAcc1" presStyleIdx="1" presStyleCnt="3">
        <dgm:presLayoutVars>
          <dgm:bulletEnabled val="1"/>
        </dgm:presLayoutVars>
      </dgm:prSet>
      <dgm:spPr/>
    </dgm:pt>
    <dgm:pt modelId="{E317EF03-7414-47E2-9F4E-3BBF7AD99142}" type="pres">
      <dgm:prSet presAssocID="{27F70317-3FDB-40C5-A224-BDAD14BEDB5D}" presName="spaceBetweenRectangles" presStyleCnt="0"/>
      <dgm:spPr/>
    </dgm:pt>
    <dgm:pt modelId="{E7C0FC03-7853-498E-A0EF-F076418963B1}" type="pres">
      <dgm:prSet presAssocID="{BDE4051C-143E-477A-874C-140E3EDB2649}" presName="parentLin" presStyleCnt="0"/>
      <dgm:spPr/>
    </dgm:pt>
    <dgm:pt modelId="{D6B07866-A589-4A9D-8953-7BF88D1355E6}" type="pres">
      <dgm:prSet presAssocID="{BDE4051C-143E-477A-874C-140E3EDB2649}" presName="parentLeftMargin" presStyleLbl="node1" presStyleIdx="1" presStyleCnt="3"/>
      <dgm:spPr/>
    </dgm:pt>
    <dgm:pt modelId="{5C0E5F26-E9D5-4941-B3B6-7403493D8293}" type="pres">
      <dgm:prSet presAssocID="{BDE4051C-143E-477A-874C-140E3EDB264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C20CBF4-A148-459A-B1A7-02FED6EAB104}" type="pres">
      <dgm:prSet presAssocID="{BDE4051C-143E-477A-874C-140E3EDB2649}" presName="negativeSpace" presStyleCnt="0"/>
      <dgm:spPr/>
    </dgm:pt>
    <dgm:pt modelId="{9514C9D4-BEBE-4D2E-A1C1-A956DC924C86}" type="pres">
      <dgm:prSet presAssocID="{BDE4051C-143E-477A-874C-140E3EDB2649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C2A6B219-9506-44D9-96FD-FE466719CE35}" type="presOf" srcId="{BDE4051C-143E-477A-874C-140E3EDB2649}" destId="{D6B07866-A589-4A9D-8953-7BF88D1355E6}" srcOrd="0" destOrd="0" presId="urn:microsoft.com/office/officeart/2005/8/layout/list1"/>
    <dgm:cxn modelId="{9601A126-9BBE-4CDA-9BBA-2F9F78DF9F1D}" type="presOf" srcId="{C57F0C38-BC3D-448F-8FBF-6F67DD6A4616}" destId="{F88663DC-D209-41CA-833D-386F42EDBB1A}" srcOrd="0" destOrd="0" presId="urn:microsoft.com/office/officeart/2005/8/layout/list1"/>
    <dgm:cxn modelId="{F8C53831-724D-454F-B9DD-6030FF81C583}" srcId="{43F6CFF9-C4CB-41FB-92E0-BB2680991A4B}" destId="{C57F0C38-BC3D-448F-8FBF-6F67DD6A4616}" srcOrd="1" destOrd="0" parTransId="{8F900584-FCD4-4E2E-AD6A-CF21079BB8E2}" sibTransId="{27F70317-3FDB-40C5-A224-BDAD14BEDB5D}"/>
    <dgm:cxn modelId="{9550AC42-0289-4F08-9CA3-5837C7ACAAC5}" srcId="{43F6CFF9-C4CB-41FB-92E0-BB2680991A4B}" destId="{75BD5084-D69F-4229-BF2B-484B8719F099}" srcOrd="0" destOrd="0" parTransId="{3D56D633-5A5F-480E-A78C-1D260E7460CC}" sibTransId="{05A13B76-71E5-4ABF-B42A-F0DC24BA7C70}"/>
    <dgm:cxn modelId="{B1987B68-0325-4C44-9CA8-470BA4FF65C3}" type="presOf" srcId="{8243673F-2D52-4AEB-AEE9-1938607C2833}" destId="{CC5D9482-DFDE-479A-AFA3-F1A51E1BAB3E}" srcOrd="0" destOrd="0" presId="urn:microsoft.com/office/officeart/2005/8/layout/list1"/>
    <dgm:cxn modelId="{63505B6B-F97C-49CE-9D27-C6DE93AED2BD}" srcId="{75BD5084-D69F-4229-BF2B-484B8719F099}" destId="{8243673F-2D52-4AEB-AEE9-1938607C2833}" srcOrd="0" destOrd="0" parTransId="{E93E3196-E722-4747-AA4E-21D59A71AF76}" sibTransId="{2A75F8EA-DEF5-4578-AB34-048CB32D2352}"/>
    <dgm:cxn modelId="{70F05D70-6E06-4501-A5C7-BE07EB000FD2}" type="presOf" srcId="{BDE4051C-143E-477A-874C-140E3EDB2649}" destId="{5C0E5F26-E9D5-4941-B3B6-7403493D8293}" srcOrd="1" destOrd="0" presId="urn:microsoft.com/office/officeart/2005/8/layout/list1"/>
    <dgm:cxn modelId="{C8E26A98-A003-4EB0-B1CC-614F22C1B33B}" srcId="{43F6CFF9-C4CB-41FB-92E0-BB2680991A4B}" destId="{BDE4051C-143E-477A-874C-140E3EDB2649}" srcOrd="2" destOrd="0" parTransId="{830DB224-B6A9-4FA7-99D0-981AFFD6BC21}" sibTransId="{94338595-0199-4569-8560-909944FED89E}"/>
    <dgm:cxn modelId="{FB5DB6AA-C043-4D4F-BDA6-266BF57722EE}" type="presOf" srcId="{1B186238-5511-44B1-9AE7-03D560125EA8}" destId="{9514C9D4-BEBE-4D2E-A1C1-A956DC924C86}" srcOrd="0" destOrd="0" presId="urn:microsoft.com/office/officeart/2005/8/layout/list1"/>
    <dgm:cxn modelId="{FBE000AD-C2FA-4864-80EA-8F651DAA7402}" type="presOf" srcId="{43F6CFF9-C4CB-41FB-92E0-BB2680991A4B}" destId="{16CEBC1D-2508-49E1-A99F-472343CDAFF4}" srcOrd="0" destOrd="0" presId="urn:microsoft.com/office/officeart/2005/8/layout/list1"/>
    <dgm:cxn modelId="{BDEE23B7-384D-407E-8245-8A672876C5A0}" type="presOf" srcId="{C57F0C38-BC3D-448F-8FBF-6F67DD6A4616}" destId="{9CD32555-5A2D-48D1-A88A-2174798FF2B9}" srcOrd="1" destOrd="0" presId="urn:microsoft.com/office/officeart/2005/8/layout/list1"/>
    <dgm:cxn modelId="{B7E1EDB7-70A2-41B6-A77A-F4D649332235}" type="presOf" srcId="{75BD5084-D69F-4229-BF2B-484B8719F099}" destId="{6E38F626-4F4E-4746-A546-AFCCB9D2E07B}" srcOrd="0" destOrd="0" presId="urn:microsoft.com/office/officeart/2005/8/layout/list1"/>
    <dgm:cxn modelId="{300D63BA-39AC-4848-9DC2-352B454FDB3F}" srcId="{C57F0C38-BC3D-448F-8FBF-6F67DD6A4616}" destId="{E85EB370-CA73-4848-93E5-6AD7E64354FE}" srcOrd="0" destOrd="0" parTransId="{28C6F1D6-CAB4-4266-B1A7-331439B44964}" sibTransId="{94C2CB7F-5DB3-4354-9BF1-2B6AA470E49F}"/>
    <dgm:cxn modelId="{160BD3E4-5F07-4E94-A79F-1C20985D7C7D}" type="presOf" srcId="{E85EB370-CA73-4848-93E5-6AD7E64354FE}" destId="{CF2FBFE0-2228-4CBE-B0AC-B35B7FD8BD3F}" srcOrd="0" destOrd="0" presId="urn:microsoft.com/office/officeart/2005/8/layout/list1"/>
    <dgm:cxn modelId="{1D004BF5-5E01-49A9-8F85-D83F2A35FAA0}" type="presOf" srcId="{75BD5084-D69F-4229-BF2B-484B8719F099}" destId="{41BB780F-2D25-4C6F-90D7-E4240B8AF14B}" srcOrd="1" destOrd="0" presId="urn:microsoft.com/office/officeart/2005/8/layout/list1"/>
    <dgm:cxn modelId="{9F7078FE-A067-4284-87D0-F1CB526CFBB2}" srcId="{BDE4051C-143E-477A-874C-140E3EDB2649}" destId="{1B186238-5511-44B1-9AE7-03D560125EA8}" srcOrd="0" destOrd="0" parTransId="{8AE913DB-3532-4E0F-91D8-90F88B23B24A}" sibTransId="{A58D8F49-3B00-4CF6-8881-3E36D0706CF8}"/>
    <dgm:cxn modelId="{84614E55-8C56-47BB-BF62-DAEADB33A722}" type="presParOf" srcId="{16CEBC1D-2508-49E1-A99F-472343CDAFF4}" destId="{2B928232-EA05-4FB4-9D96-01DE2E8820E5}" srcOrd="0" destOrd="0" presId="urn:microsoft.com/office/officeart/2005/8/layout/list1"/>
    <dgm:cxn modelId="{7A0765B6-2A66-4430-A339-650B92EB1225}" type="presParOf" srcId="{2B928232-EA05-4FB4-9D96-01DE2E8820E5}" destId="{6E38F626-4F4E-4746-A546-AFCCB9D2E07B}" srcOrd="0" destOrd="0" presId="urn:microsoft.com/office/officeart/2005/8/layout/list1"/>
    <dgm:cxn modelId="{BAF75E47-48AC-49F9-B7E6-0097D60A1B77}" type="presParOf" srcId="{2B928232-EA05-4FB4-9D96-01DE2E8820E5}" destId="{41BB780F-2D25-4C6F-90D7-E4240B8AF14B}" srcOrd="1" destOrd="0" presId="urn:microsoft.com/office/officeart/2005/8/layout/list1"/>
    <dgm:cxn modelId="{F1169F63-8187-40C4-95F5-814696873918}" type="presParOf" srcId="{16CEBC1D-2508-49E1-A99F-472343CDAFF4}" destId="{56B9678D-34F0-4487-B36C-76CFE837BFCC}" srcOrd="1" destOrd="0" presId="urn:microsoft.com/office/officeart/2005/8/layout/list1"/>
    <dgm:cxn modelId="{06F1564F-C997-40BE-9213-6D83368E8D2B}" type="presParOf" srcId="{16CEBC1D-2508-49E1-A99F-472343CDAFF4}" destId="{CC5D9482-DFDE-479A-AFA3-F1A51E1BAB3E}" srcOrd="2" destOrd="0" presId="urn:microsoft.com/office/officeart/2005/8/layout/list1"/>
    <dgm:cxn modelId="{60A3DFE8-7EF3-4154-87D3-B1853CF77F18}" type="presParOf" srcId="{16CEBC1D-2508-49E1-A99F-472343CDAFF4}" destId="{71451268-98B2-4BCD-A90F-5B7BEE1C8888}" srcOrd="3" destOrd="0" presId="urn:microsoft.com/office/officeart/2005/8/layout/list1"/>
    <dgm:cxn modelId="{8547C27E-D653-40CE-84C2-C63FE47F23C0}" type="presParOf" srcId="{16CEBC1D-2508-49E1-A99F-472343CDAFF4}" destId="{019E50E1-AA5E-4BDC-9B23-BE09665C364C}" srcOrd="4" destOrd="0" presId="urn:microsoft.com/office/officeart/2005/8/layout/list1"/>
    <dgm:cxn modelId="{7C276FE5-0C9C-4BC1-9DE5-88631FF152DE}" type="presParOf" srcId="{019E50E1-AA5E-4BDC-9B23-BE09665C364C}" destId="{F88663DC-D209-41CA-833D-386F42EDBB1A}" srcOrd="0" destOrd="0" presId="urn:microsoft.com/office/officeart/2005/8/layout/list1"/>
    <dgm:cxn modelId="{E812D638-4B61-4947-8BCF-03D1464728EC}" type="presParOf" srcId="{019E50E1-AA5E-4BDC-9B23-BE09665C364C}" destId="{9CD32555-5A2D-48D1-A88A-2174798FF2B9}" srcOrd="1" destOrd="0" presId="urn:microsoft.com/office/officeart/2005/8/layout/list1"/>
    <dgm:cxn modelId="{B83FAE7D-CAF6-4EC6-A049-8C8B3F36259A}" type="presParOf" srcId="{16CEBC1D-2508-49E1-A99F-472343CDAFF4}" destId="{E4222294-5620-4947-AC0A-BAD949E61471}" srcOrd="5" destOrd="0" presId="urn:microsoft.com/office/officeart/2005/8/layout/list1"/>
    <dgm:cxn modelId="{6CE26199-BD31-4925-A692-AE713F2AF1C8}" type="presParOf" srcId="{16CEBC1D-2508-49E1-A99F-472343CDAFF4}" destId="{CF2FBFE0-2228-4CBE-B0AC-B35B7FD8BD3F}" srcOrd="6" destOrd="0" presId="urn:microsoft.com/office/officeart/2005/8/layout/list1"/>
    <dgm:cxn modelId="{4D9E0382-12D3-4AB2-9BF2-6206BA83B25E}" type="presParOf" srcId="{16CEBC1D-2508-49E1-A99F-472343CDAFF4}" destId="{E317EF03-7414-47E2-9F4E-3BBF7AD99142}" srcOrd="7" destOrd="0" presId="urn:microsoft.com/office/officeart/2005/8/layout/list1"/>
    <dgm:cxn modelId="{C5870FC7-48F0-4A46-A972-4BABFFBCB497}" type="presParOf" srcId="{16CEBC1D-2508-49E1-A99F-472343CDAFF4}" destId="{E7C0FC03-7853-498E-A0EF-F076418963B1}" srcOrd="8" destOrd="0" presId="urn:microsoft.com/office/officeart/2005/8/layout/list1"/>
    <dgm:cxn modelId="{7E9A9BC9-19C4-424E-B592-D480B99E0FE5}" type="presParOf" srcId="{E7C0FC03-7853-498E-A0EF-F076418963B1}" destId="{D6B07866-A589-4A9D-8953-7BF88D1355E6}" srcOrd="0" destOrd="0" presId="urn:microsoft.com/office/officeart/2005/8/layout/list1"/>
    <dgm:cxn modelId="{F9125708-FC04-4AAB-9712-22C61F3166F7}" type="presParOf" srcId="{E7C0FC03-7853-498E-A0EF-F076418963B1}" destId="{5C0E5F26-E9D5-4941-B3B6-7403493D8293}" srcOrd="1" destOrd="0" presId="urn:microsoft.com/office/officeart/2005/8/layout/list1"/>
    <dgm:cxn modelId="{B673A990-E7F8-4053-A4D7-DFA2E2EB7EE3}" type="presParOf" srcId="{16CEBC1D-2508-49E1-A99F-472343CDAFF4}" destId="{FC20CBF4-A148-459A-B1A7-02FED6EAB104}" srcOrd="9" destOrd="0" presId="urn:microsoft.com/office/officeart/2005/8/layout/list1"/>
    <dgm:cxn modelId="{2A1FDC86-E1DC-4D4A-8537-4A9D7A350BCC}" type="presParOf" srcId="{16CEBC1D-2508-49E1-A99F-472343CDAFF4}" destId="{9514C9D4-BEBE-4D2E-A1C1-A956DC924C8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5D9482-DFDE-479A-AFA3-F1A51E1BAB3E}">
      <dsp:nvSpPr>
        <dsp:cNvPr id="0" name=""/>
        <dsp:cNvSpPr/>
      </dsp:nvSpPr>
      <dsp:spPr>
        <a:xfrm>
          <a:off x="0" y="295305"/>
          <a:ext cx="7845287" cy="937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8881" tIns="354076" rIns="608881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700" kern="1200" dirty="0"/>
            <a:t>It completely ignores the cost of </a:t>
          </a:r>
          <a:r>
            <a:rPr lang="en-IN" sz="1700" kern="1200" dirty="0" err="1"/>
            <a:t>capital,which</a:t>
          </a:r>
          <a:r>
            <a:rPr lang="en-IN" sz="1700" kern="1200" dirty="0"/>
            <a:t> is the money required to fund a project.</a:t>
          </a:r>
        </a:p>
      </dsp:txBody>
      <dsp:txXfrm>
        <a:off x="0" y="295305"/>
        <a:ext cx="7845287" cy="937125"/>
      </dsp:txXfrm>
    </dsp:sp>
    <dsp:sp modelId="{41BB780F-2D25-4C6F-90D7-E4240B8AF14B}">
      <dsp:nvSpPr>
        <dsp:cNvPr id="0" name=""/>
        <dsp:cNvSpPr/>
      </dsp:nvSpPr>
      <dsp:spPr>
        <a:xfrm>
          <a:off x="392264" y="44385"/>
          <a:ext cx="549170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7573" tIns="0" rIns="20757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 dirty="0"/>
            <a:t>Financial Costing</a:t>
          </a:r>
        </a:p>
      </dsp:txBody>
      <dsp:txXfrm>
        <a:off x="416762" y="68883"/>
        <a:ext cx="5442704" cy="452844"/>
      </dsp:txXfrm>
    </dsp:sp>
    <dsp:sp modelId="{CF2FBFE0-2228-4CBE-B0AC-B35B7FD8BD3F}">
      <dsp:nvSpPr>
        <dsp:cNvPr id="0" name=""/>
        <dsp:cNvSpPr/>
      </dsp:nvSpPr>
      <dsp:spPr>
        <a:xfrm>
          <a:off x="0" y="1575149"/>
          <a:ext cx="7845287" cy="937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8881" tIns="354076" rIns="608881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700" kern="1200" dirty="0"/>
            <a:t>It doesn’t consider how market changes or unexcepted problems can affect your profits.</a:t>
          </a:r>
        </a:p>
      </dsp:txBody>
      <dsp:txXfrm>
        <a:off x="0" y="1575149"/>
        <a:ext cx="7845287" cy="937125"/>
      </dsp:txXfrm>
    </dsp:sp>
    <dsp:sp modelId="{9CD32555-5A2D-48D1-A88A-2174798FF2B9}">
      <dsp:nvSpPr>
        <dsp:cNvPr id="0" name=""/>
        <dsp:cNvSpPr/>
      </dsp:nvSpPr>
      <dsp:spPr>
        <a:xfrm>
          <a:off x="392264" y="1324229"/>
          <a:ext cx="549170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7573" tIns="0" rIns="20757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 dirty="0"/>
            <a:t>Risk Exposure</a:t>
          </a:r>
        </a:p>
      </dsp:txBody>
      <dsp:txXfrm>
        <a:off x="416762" y="1348727"/>
        <a:ext cx="5442704" cy="452844"/>
      </dsp:txXfrm>
    </dsp:sp>
    <dsp:sp modelId="{9514C9D4-BEBE-4D2E-A1C1-A956DC924C86}">
      <dsp:nvSpPr>
        <dsp:cNvPr id="0" name=""/>
        <dsp:cNvSpPr/>
      </dsp:nvSpPr>
      <dsp:spPr>
        <a:xfrm>
          <a:off x="0" y="2854994"/>
          <a:ext cx="7845287" cy="937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8881" tIns="354076" rIns="608881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700" kern="1200" dirty="0"/>
            <a:t>It assumes a fixed market </a:t>
          </a:r>
          <a:r>
            <a:rPr lang="en-IN" sz="1700" kern="1200" dirty="0" err="1"/>
            <a:t>demand,when</a:t>
          </a:r>
          <a:r>
            <a:rPr lang="en-IN" sz="1700" kern="1200" dirty="0"/>
            <a:t> in </a:t>
          </a:r>
          <a:r>
            <a:rPr lang="en-IN" sz="1700" kern="1200" dirty="0" err="1"/>
            <a:t>reality,demand</a:t>
          </a:r>
          <a:r>
            <a:rPr lang="en-IN" sz="1700" kern="1200" dirty="0"/>
            <a:t> is always changing and unpredictable.</a:t>
          </a:r>
        </a:p>
      </dsp:txBody>
      <dsp:txXfrm>
        <a:off x="0" y="2854994"/>
        <a:ext cx="7845287" cy="937125"/>
      </dsp:txXfrm>
    </dsp:sp>
    <dsp:sp modelId="{5C0E5F26-E9D5-4941-B3B6-7403493D8293}">
      <dsp:nvSpPr>
        <dsp:cNvPr id="0" name=""/>
        <dsp:cNvSpPr/>
      </dsp:nvSpPr>
      <dsp:spPr>
        <a:xfrm>
          <a:off x="392264" y="2604074"/>
          <a:ext cx="5491700" cy="5018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7573" tIns="0" rIns="20757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 dirty="0"/>
            <a:t>Demand Uncertainty</a:t>
          </a:r>
        </a:p>
      </dsp:txBody>
      <dsp:txXfrm>
        <a:off x="416762" y="2628572"/>
        <a:ext cx="5442704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gif>
</file>

<file path=ppt/media/image24.jpe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385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3128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9414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101804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6758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33080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86942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874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5743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9440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1368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17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1599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022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9615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5382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4159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6C15B-4BF4-4486-B253-00801AB1C606}" type="datetimeFigureOut">
              <a:rPr lang="en-IN" smtClean="0"/>
              <a:t>11-09-2025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B146B-BCD6-4D73-A0DA-57D23E4B79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17604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  <p:sldLayoutId id="2147483853" r:id="rId13"/>
    <p:sldLayoutId id="2147483854" r:id="rId14"/>
    <p:sldLayoutId id="2147483855" r:id="rId15"/>
    <p:sldLayoutId id="2147483856" r:id="rId16"/>
    <p:sldLayoutId id="214748385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>
            <a:extLst>
              <a:ext uri="{FF2B5EF4-FFF2-40B4-BE49-F238E27FC236}">
                <a16:creationId xmlns:a16="http://schemas.microsoft.com/office/drawing/2014/main" id="{7B4466FB-2778-36E3-CC7F-1E3BC48D5BB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43238" y="3276600"/>
            <a:ext cx="3205162" cy="3205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Flowchart: Terminator 7">
            <a:extLst>
              <a:ext uri="{FF2B5EF4-FFF2-40B4-BE49-F238E27FC236}">
                <a16:creationId xmlns:a16="http://schemas.microsoft.com/office/drawing/2014/main" id="{9A08FD8B-9D1E-5B3E-A885-04FADD32A284}"/>
              </a:ext>
            </a:extLst>
          </p:cNvPr>
          <p:cNvSpPr/>
          <p:nvPr/>
        </p:nvSpPr>
        <p:spPr>
          <a:xfrm>
            <a:off x="1178718" y="312421"/>
            <a:ext cx="10329863" cy="2753360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 AI Roadmap to Profitability</a:t>
            </a:r>
          </a:p>
          <a:p>
            <a:pPr algn="ctr"/>
            <a:r>
              <a:rPr lang="en-US" sz="2000" b="1" dirty="0"/>
              <a:t>Predictive Break-Even Analysis for Smarter Financial Planning</a:t>
            </a:r>
            <a:endParaRPr 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dirty="0">
              <a:solidFill>
                <a:schemeClr val="bg1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Flowchart: Terminator 8">
            <a:extLst>
              <a:ext uri="{FF2B5EF4-FFF2-40B4-BE49-F238E27FC236}">
                <a16:creationId xmlns:a16="http://schemas.microsoft.com/office/drawing/2014/main" id="{3349CB09-7CF9-5163-4367-6E12E9ECC835}"/>
              </a:ext>
            </a:extLst>
          </p:cNvPr>
          <p:cNvSpPr/>
          <p:nvPr/>
        </p:nvSpPr>
        <p:spPr>
          <a:xfrm>
            <a:off x="5993607" y="3993356"/>
            <a:ext cx="5822156" cy="1782287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Sanika Palaw </a:t>
            </a:r>
          </a:p>
          <a:p>
            <a:pPr algn="ctr"/>
            <a:r>
              <a:rPr lang="en-IN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HBSU2324</a:t>
            </a:r>
          </a:p>
        </p:txBody>
      </p:sp>
    </p:spTree>
    <p:extLst>
      <p:ext uri="{BB962C8B-B14F-4D97-AF65-F5344CB8AC3E}">
        <p14:creationId xmlns:p14="http://schemas.microsoft.com/office/powerpoint/2010/main" val="1579452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C931FB-5D4A-6098-16DC-BBE8EA3B8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DC2C7342-DBB8-6D60-46C9-BEDEDBF9D54F}"/>
              </a:ext>
            </a:extLst>
          </p:cNvPr>
          <p:cNvSpPr/>
          <p:nvPr/>
        </p:nvSpPr>
        <p:spPr>
          <a:xfrm>
            <a:off x="107076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Real Case Study – Innovative Ventures Pvt. Ltd.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1600" i="1" dirty="0">
                <a:solidFill>
                  <a:schemeClr val="bg1"/>
                </a:solidFill>
              </a:rPr>
              <a:t>The Business Challenge</a:t>
            </a:r>
            <a:endParaRPr lang="en-US" sz="16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8D545385-03BF-5924-4BF7-D0BDC61A2ABE}"/>
              </a:ext>
            </a:extLst>
          </p:cNvPr>
          <p:cNvSpPr/>
          <p:nvPr/>
        </p:nvSpPr>
        <p:spPr>
          <a:xfrm>
            <a:off x="293757" y="2007704"/>
            <a:ext cx="5113130" cy="2252870"/>
          </a:xfrm>
          <a:prstGeom prst="hex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>
                <a:solidFill>
                  <a:schemeClr val="bg1"/>
                </a:solidFill>
              </a:rPr>
              <a:t>Company Background</a:t>
            </a:r>
          </a:p>
          <a:p>
            <a:pPr algn="ctr"/>
            <a:br>
              <a:rPr lang="en-US" sz="1400" dirty="0"/>
            </a:br>
            <a:r>
              <a:rPr lang="en-US" sz="1400" dirty="0">
                <a:solidFill>
                  <a:schemeClr val="bg1"/>
                </a:solidFill>
              </a:rPr>
              <a:t>Innovative Ventures Pvt. Ltd. is a cosmetics and toiletries manufacturer serving high-income customers. The company grew by identifying gaps in the market, launching new products, and promoting them with aggressive marketing, which brought steady growth in sales and profits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7DAE3427-3F22-5601-CCA3-202091FDD6F5}"/>
              </a:ext>
            </a:extLst>
          </p:cNvPr>
          <p:cNvSpPr/>
          <p:nvPr/>
        </p:nvSpPr>
        <p:spPr>
          <a:xfrm>
            <a:off x="337931" y="4492487"/>
            <a:ext cx="5113130" cy="2149060"/>
          </a:xfrm>
          <a:prstGeom prst="hex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>
                <a:solidFill>
                  <a:schemeClr val="bg1"/>
                </a:solidFill>
              </a:rPr>
              <a:t>Problem</a:t>
            </a:r>
          </a:p>
          <a:p>
            <a:pPr algn="ctr"/>
            <a:br>
              <a:rPr lang="en-US" sz="1400" dirty="0"/>
            </a:br>
            <a:r>
              <a:rPr lang="en-US" sz="1400" dirty="0">
                <a:solidFill>
                  <a:schemeClr val="bg1"/>
                </a:solidFill>
              </a:rPr>
              <a:t>The last two product launches failed because demand was overestimated and risks were not properly assessed. This caused heavy losses and made the management more cautious about new projects.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50D279C6-B2F3-262F-36D2-7098F9FA2883}"/>
              </a:ext>
            </a:extLst>
          </p:cNvPr>
          <p:cNvSpPr/>
          <p:nvPr/>
        </p:nvSpPr>
        <p:spPr>
          <a:xfrm>
            <a:off x="6164470" y="4185479"/>
            <a:ext cx="5543825" cy="2513495"/>
          </a:xfrm>
          <a:prstGeom prst="hex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>
                <a:solidFill>
                  <a:schemeClr val="bg1"/>
                </a:solidFill>
              </a:rPr>
              <a:t>New Proposal</a:t>
            </a:r>
          </a:p>
          <a:p>
            <a:pPr algn="ctr"/>
            <a:br>
              <a:rPr lang="en-US" sz="1400" dirty="0"/>
            </a:br>
            <a:r>
              <a:rPr lang="en-US" sz="1400" dirty="0">
                <a:solidFill>
                  <a:schemeClr val="bg1"/>
                </a:solidFill>
              </a:rPr>
              <a:t>For a new product launch, the CEO asked for a “worst-case scenario” break-even analysis. The Finance Manager estimated the break-even at </a:t>
            </a:r>
            <a:r>
              <a:rPr lang="en-US" sz="1400" b="1" dirty="0">
                <a:solidFill>
                  <a:schemeClr val="bg1"/>
                </a:solidFill>
              </a:rPr>
              <a:t>7 lakh units</a:t>
            </a:r>
            <a:r>
              <a:rPr lang="en-US" sz="1400" dirty="0">
                <a:solidFill>
                  <a:schemeClr val="bg1"/>
                </a:solidFill>
              </a:rPr>
              <a:t>, while a market survey predicted demand of </a:t>
            </a:r>
            <a:r>
              <a:rPr lang="en-US" sz="1400" b="1" dirty="0">
                <a:solidFill>
                  <a:schemeClr val="bg1"/>
                </a:solidFill>
              </a:rPr>
              <a:t>9–10 lakh units</a:t>
            </a:r>
            <a:r>
              <a:rPr lang="en-US" sz="1400" dirty="0">
                <a:solidFill>
                  <a:schemeClr val="bg1"/>
                </a:solidFill>
              </a:rPr>
              <a:t> and at least </a:t>
            </a:r>
            <a:r>
              <a:rPr lang="en-US" sz="1400" b="1" dirty="0">
                <a:solidFill>
                  <a:schemeClr val="bg1"/>
                </a:solidFill>
              </a:rPr>
              <a:t>8 lakh units</a:t>
            </a:r>
            <a:r>
              <a:rPr lang="en-US" sz="1400" dirty="0">
                <a:solidFill>
                  <a:schemeClr val="bg1"/>
                </a:solidFill>
              </a:rPr>
              <a:t> in the worst case. This initially made the proposal look safe and promising.</a:t>
            </a:r>
          </a:p>
          <a:p>
            <a:pPr algn="ctr"/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nnovative Ventures | Colombo">
            <a:extLst>
              <a:ext uri="{FF2B5EF4-FFF2-40B4-BE49-F238E27FC236}">
                <a16:creationId xmlns:a16="http://schemas.microsoft.com/office/drawing/2014/main" id="{97449BA4-34E2-F799-4346-6AD151A45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707" y="191349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9550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8B0BA-FE8D-5D67-366A-A62ED97D3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1221B2EB-68A5-B7A8-63E2-83ED8BAF42CD}"/>
              </a:ext>
            </a:extLst>
          </p:cNvPr>
          <p:cNvSpPr/>
          <p:nvPr/>
        </p:nvSpPr>
        <p:spPr>
          <a:xfrm>
            <a:off x="1070768" y="1560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bg1"/>
                </a:solidFill>
              </a:rPr>
              <a:t>The Big Mistake</a:t>
            </a:r>
            <a:endParaRPr lang="en-US" sz="1600" b="1" dirty="0">
              <a:solidFill>
                <a:schemeClr val="bg1"/>
              </a:solidFill>
            </a:endParaRPr>
          </a:p>
          <a:p>
            <a:pPr algn="ctr"/>
            <a:r>
              <a:rPr lang="en-US" sz="1600" i="1" dirty="0">
                <a:solidFill>
                  <a:schemeClr val="bg1"/>
                </a:solidFill>
              </a:rPr>
              <a:t>Why a "Safe" Project Was Actually a Huge Risk</a:t>
            </a:r>
            <a:endParaRPr lang="en-IN" sz="16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lowchart: Terminator 2">
            <a:extLst>
              <a:ext uri="{FF2B5EF4-FFF2-40B4-BE49-F238E27FC236}">
                <a16:creationId xmlns:a16="http://schemas.microsoft.com/office/drawing/2014/main" id="{11040A06-BA03-6CCC-A5F6-E592F06023AF}"/>
              </a:ext>
            </a:extLst>
          </p:cNvPr>
          <p:cNvSpPr/>
          <p:nvPr/>
        </p:nvSpPr>
        <p:spPr>
          <a:xfrm>
            <a:off x="0" y="1985755"/>
            <a:ext cx="12192000" cy="578644"/>
          </a:xfrm>
          <a:prstGeom prst="flowChartTerminator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financial expert, Mr. Basak, found a major problem with the initial report: it </a:t>
            </a:r>
            <a:r>
              <a:rPr lang="en-US" b="1" dirty="0"/>
              <a:t>left out a huge cost</a:t>
            </a:r>
            <a:r>
              <a:rPr lang="en-US" dirty="0"/>
              <a:t>.</a:t>
            </a:r>
            <a:endParaRPr lang="en-IN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C7BC7BB9-28DC-1529-3098-FE0241DCA844}"/>
              </a:ext>
            </a:extLst>
          </p:cNvPr>
          <p:cNvSpPr/>
          <p:nvPr/>
        </p:nvSpPr>
        <p:spPr>
          <a:xfrm>
            <a:off x="161235" y="2690191"/>
            <a:ext cx="5113130" cy="1868557"/>
          </a:xfrm>
          <a:prstGeom prst="hex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initial plan seemed perfect, right? The company thought that selling 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 lakh units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was all it needed to break even. They felt safe because even in the worst-case scenario, they were sure they'd sell at least 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 lakh units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This confidence, however, was built on a dangerous mistake.</a:t>
            </a:r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B3583672-E704-4E30-C8D2-603054E3876B}"/>
              </a:ext>
            </a:extLst>
          </p:cNvPr>
          <p:cNvSpPr/>
          <p:nvPr/>
        </p:nvSpPr>
        <p:spPr>
          <a:xfrm>
            <a:off x="3302000" y="4837043"/>
            <a:ext cx="5113130" cy="1868557"/>
          </a:xfrm>
          <a:prstGeom prst="hex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you add that missing cost, the real break-even point isn't 7 lakh units at all—it's actually 12.54 lakh units. This is a shocking discovery because it means the company would lose money even in their best "worst-case" scenario. It shows how one small mistake can turn a seemingly safe project into a huge financial risk.</a:t>
            </a:r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62266198-B8BE-8C68-EA7A-675AA5E32447}"/>
              </a:ext>
            </a:extLst>
          </p:cNvPr>
          <p:cNvSpPr/>
          <p:nvPr/>
        </p:nvSpPr>
        <p:spPr>
          <a:xfrm>
            <a:off x="6813826" y="2683565"/>
            <a:ext cx="5113130" cy="1868557"/>
          </a:xfrm>
          <a:prstGeom prst="hex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plan forgot to count a major cost: the 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18% return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that investors expected on their 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Rs. 20 crore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investment. Think of this as a fee the company had to pay for using that money. Ignoring this fee made their break-even number look a lot lower than it really was.</a:t>
            </a:r>
          </a:p>
        </p:txBody>
      </p:sp>
    </p:spTree>
    <p:extLst>
      <p:ext uri="{BB962C8B-B14F-4D97-AF65-F5344CB8AC3E}">
        <p14:creationId xmlns:p14="http://schemas.microsoft.com/office/powerpoint/2010/main" val="40346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67D34-F28B-34B6-B198-B2AD170B6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64681C6A-505C-45BB-8028-5A94A46D938A}"/>
              </a:ext>
            </a:extLst>
          </p:cNvPr>
          <p:cNvSpPr/>
          <p:nvPr/>
        </p:nvSpPr>
        <p:spPr>
          <a:xfrm>
            <a:off x="1070768" y="3465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Key Learnings from the Case</a:t>
            </a:r>
            <a:endParaRPr lang="en-US" sz="1600" b="1" dirty="0">
              <a:solidFill>
                <a:schemeClr val="bg1"/>
              </a:solidFill>
            </a:endParaRPr>
          </a:p>
          <a:p>
            <a:pPr algn="ctr"/>
            <a:r>
              <a:rPr lang="en-US" sz="1600" i="1" dirty="0">
                <a:solidFill>
                  <a:schemeClr val="bg1"/>
                </a:solidFill>
              </a:rPr>
              <a:t>Beyond a Single Number: The Need for a Holistic Approach</a:t>
            </a:r>
            <a:endParaRPr lang="en-US" sz="1600" dirty="0">
              <a:solidFill>
                <a:schemeClr val="bg1"/>
              </a:solidFill>
            </a:endParaRPr>
          </a:p>
          <a:p>
            <a:pPr algn="ctr"/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Arrow: Pentagon 2">
            <a:extLst>
              <a:ext uri="{FF2B5EF4-FFF2-40B4-BE49-F238E27FC236}">
                <a16:creationId xmlns:a16="http://schemas.microsoft.com/office/drawing/2014/main" id="{0E6C9B47-4C19-8D3D-67B1-3574E2D61313}"/>
              </a:ext>
            </a:extLst>
          </p:cNvPr>
          <p:cNvSpPr/>
          <p:nvPr/>
        </p:nvSpPr>
        <p:spPr>
          <a:xfrm>
            <a:off x="330200" y="2654300"/>
            <a:ext cx="4006850" cy="2387600"/>
          </a:xfrm>
          <a:prstGeom prst="homePlat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</a:rPr>
              <a:t>The Innovative Ventures case study taught a valuable lesson: </a:t>
            </a:r>
            <a:r>
              <a:rPr lang="en-US" sz="1600" b="1" dirty="0">
                <a:solidFill>
                  <a:schemeClr val="bg1"/>
                </a:solidFill>
              </a:rPr>
              <a:t>Traditional break-even analysis is oversimplified and risky.</a:t>
            </a:r>
            <a:r>
              <a:rPr lang="en-US" sz="1600" dirty="0">
                <a:solidFill>
                  <a:schemeClr val="bg1"/>
                </a:solidFill>
              </a:rPr>
              <a:t> It's a great starting point, but it's not enough for making smart business decisions in the real world.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B00CE60-761F-F313-9825-7684B49EB2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5758864"/>
              </p:ext>
            </p:extLst>
          </p:nvPr>
        </p:nvGraphicFramePr>
        <p:xfrm>
          <a:off x="4346712" y="2179983"/>
          <a:ext cx="7845287" cy="38365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810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C6E991-C987-DB2F-B7E4-3A96BC3FA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2BB1F710-1FE2-00A7-18AD-63B67A6E6EA7}"/>
              </a:ext>
            </a:extLst>
          </p:cNvPr>
          <p:cNvSpPr/>
          <p:nvPr/>
        </p:nvSpPr>
        <p:spPr>
          <a:xfrm>
            <a:off x="103901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The Transition to Predictive</a:t>
            </a:r>
            <a:endParaRPr lang="en-US" sz="1600" b="1" dirty="0">
              <a:solidFill>
                <a:schemeClr val="bg1"/>
              </a:solidFill>
            </a:endParaRPr>
          </a:p>
          <a:p>
            <a:pPr algn="ctr"/>
            <a:r>
              <a:rPr lang="en-US" sz="1600" i="1" dirty="0">
                <a:solidFill>
                  <a:schemeClr val="bg1"/>
                </a:solidFill>
              </a:rPr>
              <a:t>From Static Assumptions to Dynamic Forecasts</a:t>
            </a:r>
            <a:endParaRPr lang="en-US" sz="1600" dirty="0">
              <a:solidFill>
                <a:schemeClr val="bg1"/>
              </a:solidFill>
            </a:endParaRPr>
          </a:p>
          <a:p>
            <a:pPr algn="ctr"/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5BCB091-9016-4437-F49D-A7BCA72F913C}"/>
              </a:ext>
            </a:extLst>
          </p:cNvPr>
          <p:cNvSpPr/>
          <p:nvPr/>
        </p:nvSpPr>
        <p:spPr>
          <a:xfrm>
            <a:off x="2226365" y="2315817"/>
            <a:ext cx="3869635" cy="22263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Traditional break-even analysis gives a </a:t>
            </a:r>
            <a:r>
              <a:rPr lang="en-US" sz="1600" b="1" dirty="0">
                <a:solidFill>
                  <a:schemeClr val="bg1"/>
                </a:solidFill>
              </a:rPr>
              <a:t>single, fixed number</a:t>
            </a:r>
            <a:r>
              <a:rPr lang="en-US" sz="1600" dirty="0">
                <a:solidFill>
                  <a:schemeClr val="bg1"/>
                </a:solidFill>
              </a:rPr>
              <a:t>. It's simple but dangerous, as it ignores real-world changes.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F9BBF39-AD38-5C51-CBAE-076EAD00B50E}"/>
              </a:ext>
            </a:extLst>
          </p:cNvPr>
          <p:cNvSpPr/>
          <p:nvPr/>
        </p:nvSpPr>
        <p:spPr>
          <a:xfrm>
            <a:off x="8256104" y="4287078"/>
            <a:ext cx="3869635" cy="22263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This gives us a </a:t>
            </a:r>
            <a:r>
              <a:rPr lang="en-US" sz="1600" b="1" dirty="0">
                <a:solidFill>
                  <a:schemeClr val="bg1"/>
                </a:solidFill>
              </a:rPr>
              <a:t>future-ready, predictive</a:t>
            </a:r>
            <a:r>
              <a:rPr lang="en-US" sz="1600" dirty="0">
                <a:solidFill>
                  <a:schemeClr val="bg1"/>
                </a:solidFill>
              </a:rPr>
              <a:t> financial tool that helps make more confident and strategic decisions.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5B26ABB-65A8-855D-12B6-91E4A3828DBE}"/>
              </a:ext>
            </a:extLst>
          </p:cNvPr>
          <p:cNvSpPr/>
          <p:nvPr/>
        </p:nvSpPr>
        <p:spPr>
          <a:xfrm>
            <a:off x="6096000" y="2315817"/>
            <a:ext cx="3869635" cy="22263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In business, prices, costs, and demand are always changing. A fixed number simply can't handle this </a:t>
            </a:r>
            <a:r>
              <a:rPr lang="en-US" sz="1600" b="1" dirty="0">
                <a:solidFill>
                  <a:schemeClr val="bg1"/>
                </a:solidFill>
              </a:rPr>
              <a:t>uncertainty and risk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8E761F1-474F-9E0D-6E26-ACCAE4EDF87D}"/>
              </a:ext>
            </a:extLst>
          </p:cNvPr>
          <p:cNvSpPr/>
          <p:nvPr/>
        </p:nvSpPr>
        <p:spPr>
          <a:xfrm>
            <a:off x="53009" y="4260575"/>
            <a:ext cx="3869635" cy="22263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Our project uses </a:t>
            </a:r>
            <a:r>
              <a:rPr lang="en-US" sz="1600" b="1" dirty="0">
                <a:solidFill>
                  <a:schemeClr val="bg1"/>
                </a:solidFill>
              </a:rPr>
              <a:t>AI and machine learning</a:t>
            </a:r>
            <a:r>
              <a:rPr lang="en-US" sz="1600" dirty="0">
                <a:solidFill>
                  <a:schemeClr val="bg1"/>
                </a:solidFill>
              </a:rPr>
              <a:t> to process vast, dynamic data. This lets us model real-world fluctuations.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9B51E41-1947-4ADD-31EC-6AB3D06D8085}"/>
              </a:ext>
            </a:extLst>
          </p:cNvPr>
          <p:cNvSpPr/>
          <p:nvPr/>
        </p:nvSpPr>
        <p:spPr>
          <a:xfrm>
            <a:off x="4161182" y="4313582"/>
            <a:ext cx="3869635" cy="222636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Instead of one break-even number, our model provides a range of possible outcomes, showing what happens in different scenarios.</a:t>
            </a:r>
            <a:endParaRPr lang="en-IN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055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77DDA-1A5B-B56A-0FC0-6A24B17A1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361FC73C-A6E6-C6F5-2D80-4A4CFF0BCDE9}"/>
              </a:ext>
            </a:extLst>
          </p:cNvPr>
          <p:cNvSpPr/>
          <p:nvPr/>
        </p:nvSpPr>
        <p:spPr>
          <a:xfrm>
            <a:off x="98821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The AI Advantage</a:t>
            </a:r>
          </a:p>
          <a:p>
            <a:pPr algn="ctr"/>
            <a:r>
              <a:rPr lang="en-US" sz="1600" i="1" dirty="0">
                <a:solidFill>
                  <a:schemeClr val="bg1"/>
                </a:solidFill>
              </a:rPr>
              <a:t>Why Machine Learning Excels at Financial Forecasting</a:t>
            </a:r>
            <a:endParaRPr lang="en-US" sz="1600" dirty="0">
              <a:solidFill>
                <a:schemeClr val="bg1"/>
              </a:solidFill>
            </a:endParaRPr>
          </a:p>
          <a:p>
            <a:pPr algn="ctr"/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0B5389-2A55-866C-777B-D556A8B29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678" y="2107096"/>
            <a:ext cx="11522765" cy="45388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78131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EB1CA-6171-7921-1D72-51B18104A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542255ED-4DF0-15E4-F297-5587887B5099}"/>
              </a:ext>
            </a:extLst>
          </p:cNvPr>
          <p:cNvSpPr/>
          <p:nvPr/>
        </p:nvSpPr>
        <p:spPr>
          <a:xfrm>
            <a:off x="988218" y="3719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Comparative Analysis</a:t>
            </a:r>
            <a:endParaRPr lang="en-US" sz="1600" b="1" dirty="0">
              <a:solidFill>
                <a:schemeClr val="bg1"/>
              </a:solidFill>
            </a:endParaRPr>
          </a:p>
          <a:p>
            <a:pPr algn="ctr"/>
            <a:r>
              <a:rPr lang="en-US" sz="1600" i="1" dirty="0">
                <a:solidFill>
                  <a:schemeClr val="bg1"/>
                </a:solidFill>
              </a:rPr>
              <a:t>Excel vs. AI: Choosing the Right Tool for the Job</a:t>
            </a:r>
            <a:endParaRPr lang="en-US" sz="1600" dirty="0">
              <a:solidFill>
                <a:schemeClr val="bg1"/>
              </a:solidFill>
            </a:endParaRPr>
          </a:p>
          <a:p>
            <a:pPr algn="ctr"/>
            <a:endParaRPr lang="en-IN" sz="1600" b="1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FAF4681-EF93-71D5-2314-74A5B90D3C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562876"/>
              </p:ext>
            </p:extLst>
          </p:nvPr>
        </p:nvGraphicFramePr>
        <p:xfrm>
          <a:off x="1063176" y="2353917"/>
          <a:ext cx="10062024" cy="3934241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3354008">
                  <a:extLst>
                    <a:ext uri="{9D8B030D-6E8A-4147-A177-3AD203B41FA5}">
                      <a16:colId xmlns:a16="http://schemas.microsoft.com/office/drawing/2014/main" val="991358899"/>
                    </a:ext>
                  </a:extLst>
                </a:gridCol>
                <a:gridCol w="3354008">
                  <a:extLst>
                    <a:ext uri="{9D8B030D-6E8A-4147-A177-3AD203B41FA5}">
                      <a16:colId xmlns:a16="http://schemas.microsoft.com/office/drawing/2014/main" val="2049916510"/>
                    </a:ext>
                  </a:extLst>
                </a:gridCol>
                <a:gridCol w="3354008">
                  <a:extLst>
                    <a:ext uri="{9D8B030D-6E8A-4147-A177-3AD203B41FA5}">
                      <a16:colId xmlns:a16="http://schemas.microsoft.com/office/drawing/2014/main" val="2624948621"/>
                    </a:ext>
                  </a:extLst>
                </a:gridCol>
              </a:tblGrid>
              <a:tr h="37468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Feature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Excel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AI / ML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727115640"/>
                  </a:ext>
                </a:extLst>
              </a:tr>
              <a:tr h="6557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b="1"/>
                        <a:t>Method</a:t>
                      </a:r>
                      <a:endParaRPr lang="en-IN" sz="1700"/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Manual formulas, fixed inputs.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Predictive algorithms, learning from data.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17470021"/>
                  </a:ext>
                </a:extLst>
              </a:tr>
              <a:tr h="6557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b="1"/>
                        <a:t>Data</a:t>
                      </a:r>
                      <a:endParaRPr lang="en-IN" sz="1700"/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Static, based on what you input.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Dynamic, handles real-time and large datasets.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29762768"/>
                  </a:ext>
                </a:extLst>
              </a:tr>
              <a:tr h="6557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b="1"/>
                        <a:t>Output</a:t>
                      </a:r>
                      <a:endParaRPr lang="en-IN" sz="1700"/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A single break-even point.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Multiple scenario forecasts with a range of outcomes.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08879475"/>
                  </a:ext>
                </a:extLst>
              </a:tr>
              <a:tr h="9367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b="1"/>
                        <a:t>Flexibility</a:t>
                      </a:r>
                      <a:endParaRPr lang="en-IN" sz="1700"/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Limited; requires manual changes for each new scenario.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High; can instantly simulate hundreds of scenarios based on new data.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65345686"/>
                  </a:ext>
                </a:extLst>
              </a:tr>
              <a:tr h="6557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b="1"/>
                        <a:t>Best For</a:t>
                      </a:r>
                      <a:endParaRPr lang="en-IN" sz="1700"/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Simple, one-time calculations and basic understanding.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dirty="0"/>
                        <a:t>Strategic, risk-aware financial planning in complex markets.</a:t>
                      </a:r>
                    </a:p>
                  </a:txBody>
                  <a:tcPr marL="87993" marR="87993" marT="43996" marB="439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37677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3628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97BE2E-B1FE-C8DB-7A57-FC3A29CB5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CC53E3F4-31A3-D375-265F-56555A3CAE2B}"/>
              </a:ext>
            </a:extLst>
          </p:cNvPr>
          <p:cNvSpPr/>
          <p:nvPr/>
        </p:nvSpPr>
        <p:spPr>
          <a:xfrm>
            <a:off x="98821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Our Predictive Analytics Workflow</a:t>
            </a:r>
          </a:p>
          <a:p>
            <a:pPr algn="ctr"/>
            <a:r>
              <a:rPr lang="en-US" sz="1600" i="1" dirty="0">
                <a:solidFill>
                  <a:schemeClr val="bg1"/>
                </a:solidFill>
              </a:rPr>
              <a:t>The Journey from Raw Data to Strategic Insights</a:t>
            </a:r>
            <a:endParaRPr lang="en-US" sz="1600" dirty="0">
              <a:solidFill>
                <a:schemeClr val="bg1"/>
              </a:solidFill>
            </a:endParaRPr>
          </a:p>
          <a:p>
            <a:pPr algn="ctr"/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25DF13-E19F-F41C-956E-A4DCFCD98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" t="28800" r="-1" b="28849"/>
          <a:stretch>
            <a:fillRect/>
          </a:stretch>
        </p:blipFill>
        <p:spPr>
          <a:xfrm>
            <a:off x="1146314" y="2458279"/>
            <a:ext cx="10012017" cy="28889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</p:pic>
    </p:spTree>
    <p:extLst>
      <p:ext uri="{BB962C8B-B14F-4D97-AF65-F5344CB8AC3E}">
        <p14:creationId xmlns:p14="http://schemas.microsoft.com/office/powerpoint/2010/main" val="28343239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F8E9F1-D15B-BD6E-407E-325658EAB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87A26F29-BF0D-7800-C508-E1481F597C23}"/>
              </a:ext>
            </a:extLst>
          </p:cNvPr>
          <p:cNvSpPr/>
          <p:nvPr/>
        </p:nvSpPr>
        <p:spPr>
          <a:xfrm>
            <a:off x="98821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Data Inputs</a:t>
            </a:r>
          </a:p>
          <a:p>
            <a:pPr algn="ctr"/>
            <a:r>
              <a:rPr lang="en-US" sz="1600" i="1" dirty="0">
                <a:solidFill>
                  <a:schemeClr val="bg1"/>
                </a:solidFill>
              </a:rPr>
              <a:t>Fueling the Model: What Data Drives Our Predictions?</a:t>
            </a:r>
            <a:endParaRPr lang="en-US" sz="1600" dirty="0">
              <a:solidFill>
                <a:schemeClr val="bg1"/>
              </a:solidFill>
            </a:endParaRPr>
          </a:p>
          <a:p>
            <a:pPr algn="ctr"/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Minus Sign 2">
            <a:extLst>
              <a:ext uri="{FF2B5EF4-FFF2-40B4-BE49-F238E27FC236}">
                <a16:creationId xmlns:a16="http://schemas.microsoft.com/office/drawing/2014/main" id="{7F026B79-C0A5-28E0-B0E3-DE25698748C7}"/>
              </a:ext>
            </a:extLst>
          </p:cNvPr>
          <p:cNvSpPr/>
          <p:nvPr/>
        </p:nvSpPr>
        <p:spPr>
          <a:xfrm>
            <a:off x="0" y="1378226"/>
            <a:ext cx="3332921" cy="2166731"/>
          </a:xfrm>
          <a:prstGeom prst="mathMin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Key Data Inputs:</a:t>
            </a: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A723BD18-D141-375B-CCFB-A16D19E441CE}"/>
              </a:ext>
            </a:extLst>
          </p:cNvPr>
          <p:cNvSpPr/>
          <p:nvPr/>
        </p:nvSpPr>
        <p:spPr>
          <a:xfrm>
            <a:off x="2504660" y="2908852"/>
            <a:ext cx="4041913" cy="1504122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/>
                </a:solidFill>
              </a:rPr>
              <a:t>1. Fixed &amp; Variable Costs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fixed_costs</a:t>
            </a:r>
            <a:r>
              <a:rPr lang="en-US" sz="1400" dirty="0">
                <a:solidFill>
                  <a:schemeClr val="bg1"/>
                </a:solidFill>
              </a:rPr>
              <a:t> – rent, salaries, utilities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variable_cost_per_unit</a:t>
            </a:r>
            <a:r>
              <a:rPr lang="en-US" sz="1400" dirty="0">
                <a:solidFill>
                  <a:schemeClr val="bg1"/>
                </a:solidFill>
              </a:rPr>
              <a:t> – raw materials, commission</a:t>
            </a:r>
          </a:p>
        </p:txBody>
      </p:sp>
      <p:sp>
        <p:nvSpPr>
          <p:cNvPr id="7" name="Flowchart: Terminator 6">
            <a:extLst>
              <a:ext uri="{FF2B5EF4-FFF2-40B4-BE49-F238E27FC236}">
                <a16:creationId xmlns:a16="http://schemas.microsoft.com/office/drawing/2014/main" id="{467E79AA-97FA-8F0B-CEC4-EBBAA4C96776}"/>
              </a:ext>
            </a:extLst>
          </p:cNvPr>
          <p:cNvSpPr/>
          <p:nvPr/>
        </p:nvSpPr>
        <p:spPr>
          <a:xfrm>
            <a:off x="6818242" y="4585251"/>
            <a:ext cx="4041913" cy="1716157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/>
                </a:solidFill>
              </a:rPr>
              <a:t>4. Predictive Features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marketing_spend</a:t>
            </a:r>
            <a:r>
              <a:rPr lang="en-US" sz="1400" dirty="0">
                <a:solidFill>
                  <a:schemeClr val="bg1"/>
                </a:solidFill>
              </a:rPr>
              <a:t> – advertising and promotion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employee_count</a:t>
            </a:r>
            <a:r>
              <a:rPr lang="en-US" sz="1400" dirty="0">
                <a:solidFill>
                  <a:schemeClr val="bg1"/>
                </a:solidFill>
              </a:rPr>
              <a:t> – workforce size affecting production</a:t>
            </a:r>
          </a:p>
        </p:txBody>
      </p:sp>
      <p:sp>
        <p:nvSpPr>
          <p:cNvPr id="8" name="Flowchart: Terminator 7">
            <a:extLst>
              <a:ext uri="{FF2B5EF4-FFF2-40B4-BE49-F238E27FC236}">
                <a16:creationId xmlns:a16="http://schemas.microsoft.com/office/drawing/2014/main" id="{C5E52797-85ED-F808-B005-A1CED826D516}"/>
              </a:ext>
            </a:extLst>
          </p:cNvPr>
          <p:cNvSpPr/>
          <p:nvPr/>
        </p:nvSpPr>
        <p:spPr>
          <a:xfrm>
            <a:off x="2524539" y="4565373"/>
            <a:ext cx="4041913" cy="1742662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/>
                </a:solidFill>
              </a:rPr>
              <a:t>3. Performance Metrics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total_revenue</a:t>
            </a:r>
            <a:r>
              <a:rPr lang="en-US" sz="1400" dirty="0">
                <a:solidFill>
                  <a:schemeClr val="bg1"/>
                </a:solidFill>
              </a:rPr>
              <a:t> – overall sales income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total_costs</a:t>
            </a:r>
            <a:r>
              <a:rPr lang="en-US" sz="1400" dirty="0">
                <a:solidFill>
                  <a:schemeClr val="bg1"/>
                </a:solidFill>
              </a:rPr>
              <a:t> – sum of fixed + variable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profit_or_loss</a:t>
            </a:r>
            <a:r>
              <a:rPr lang="en-US" sz="1400" dirty="0">
                <a:solidFill>
                  <a:schemeClr val="bg1"/>
                </a:solidFill>
              </a:rPr>
              <a:t> – financial outcome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status – classification as “Profit” or “Loss”</a:t>
            </a:r>
          </a:p>
        </p:txBody>
      </p:sp>
      <p:sp>
        <p:nvSpPr>
          <p:cNvPr id="9" name="Flowchart: Terminator 8">
            <a:extLst>
              <a:ext uri="{FF2B5EF4-FFF2-40B4-BE49-F238E27FC236}">
                <a16:creationId xmlns:a16="http://schemas.microsoft.com/office/drawing/2014/main" id="{BF7ED7E5-9F3D-DEA4-D004-14AF95C087BD}"/>
              </a:ext>
            </a:extLst>
          </p:cNvPr>
          <p:cNvSpPr/>
          <p:nvPr/>
        </p:nvSpPr>
        <p:spPr>
          <a:xfrm>
            <a:off x="6785112" y="2941982"/>
            <a:ext cx="4041913" cy="1504122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/>
                </a:solidFill>
              </a:rPr>
              <a:t>2. Price &amp; Sales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price_per_unit</a:t>
            </a:r>
            <a:r>
              <a:rPr lang="en-US" sz="1400" dirty="0">
                <a:solidFill>
                  <a:schemeClr val="bg1"/>
                </a:solidFill>
              </a:rPr>
              <a:t> – selling price per item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units_sold</a:t>
            </a:r>
            <a:r>
              <a:rPr lang="en-US" sz="1400" dirty="0">
                <a:solidFill>
                  <a:schemeClr val="bg1"/>
                </a:solidFill>
              </a:rPr>
              <a:t> – historical sales volume</a:t>
            </a:r>
          </a:p>
        </p:txBody>
      </p:sp>
    </p:spTree>
    <p:extLst>
      <p:ext uri="{BB962C8B-B14F-4D97-AF65-F5344CB8AC3E}">
        <p14:creationId xmlns:p14="http://schemas.microsoft.com/office/powerpoint/2010/main" val="3847451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239C1A-7828-2701-DA81-8E504202F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Terminator 3">
            <a:extLst>
              <a:ext uri="{FF2B5EF4-FFF2-40B4-BE49-F238E27FC236}">
                <a16:creationId xmlns:a16="http://schemas.microsoft.com/office/drawing/2014/main" id="{6410E821-E20B-070F-3F36-D79E8D9E3E3F}"/>
              </a:ext>
            </a:extLst>
          </p:cNvPr>
          <p:cNvSpPr/>
          <p:nvPr/>
        </p:nvSpPr>
        <p:spPr>
          <a:xfrm>
            <a:off x="98821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Model</a:t>
            </a:r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74415877-F253-A07A-2F54-08EAA0038C67}"/>
              </a:ext>
            </a:extLst>
          </p:cNvPr>
          <p:cNvSpPr/>
          <p:nvPr/>
        </p:nvSpPr>
        <p:spPr>
          <a:xfrm>
            <a:off x="0" y="1985755"/>
            <a:ext cx="12192000" cy="817080"/>
          </a:xfrm>
          <a:prstGeom prst="flowChartTerminator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Random Forest was used as one of the predictive models for break-even analysis. It builds multiple decision trees and combines their results for more accurate predictions.</a:t>
            </a:r>
            <a:endParaRPr lang="en-IN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FDCF75-3D21-C118-1125-4865EDEA8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4" t="8908" r="73442" b="62171"/>
          <a:stretch>
            <a:fillRect/>
          </a:stretch>
        </p:blipFill>
        <p:spPr>
          <a:xfrm>
            <a:off x="7977809" y="3058229"/>
            <a:ext cx="3942522" cy="3521476"/>
          </a:xfrm>
          <a:prstGeom prst="rect">
            <a:avLst/>
          </a:prstGeom>
        </p:spPr>
      </p:pic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B35CB1EF-5887-2A0E-EABD-963711679FC6}"/>
              </a:ext>
            </a:extLst>
          </p:cNvPr>
          <p:cNvSpPr/>
          <p:nvPr/>
        </p:nvSpPr>
        <p:spPr>
          <a:xfrm>
            <a:off x="172278" y="3028121"/>
            <a:ext cx="2464905" cy="801757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Total Test Samples</a:t>
            </a:r>
          </a:p>
          <a:p>
            <a:pPr algn="ctr"/>
            <a:r>
              <a:rPr lang="en-IN" dirty="0"/>
              <a:t>1000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B311FDA3-A260-AA0C-9BA4-FA1F8D3BF23F}"/>
              </a:ext>
            </a:extLst>
          </p:cNvPr>
          <p:cNvSpPr/>
          <p:nvPr/>
        </p:nvSpPr>
        <p:spPr>
          <a:xfrm>
            <a:off x="5406887" y="3028121"/>
            <a:ext cx="2464905" cy="801757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Wrong Predictions</a:t>
            </a:r>
          </a:p>
          <a:p>
            <a:pPr algn="ctr"/>
            <a:r>
              <a:rPr lang="en-IN" dirty="0"/>
              <a:t>24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2A3F4A1C-CE6F-D2F9-0CA1-410E4436107C}"/>
              </a:ext>
            </a:extLst>
          </p:cNvPr>
          <p:cNvSpPr/>
          <p:nvPr/>
        </p:nvSpPr>
        <p:spPr>
          <a:xfrm>
            <a:off x="2855843" y="3028121"/>
            <a:ext cx="2464905" cy="801757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Correct Predictions</a:t>
            </a:r>
          </a:p>
          <a:p>
            <a:pPr algn="ctr"/>
            <a:r>
              <a:rPr lang="en-IN" dirty="0"/>
              <a:t>976</a:t>
            </a:r>
          </a:p>
        </p:txBody>
      </p:sp>
      <p:sp>
        <p:nvSpPr>
          <p:cNvPr id="13" name="Flowchart: Terminator 12">
            <a:extLst>
              <a:ext uri="{FF2B5EF4-FFF2-40B4-BE49-F238E27FC236}">
                <a16:creationId xmlns:a16="http://schemas.microsoft.com/office/drawing/2014/main" id="{D93BD234-C3C5-DD18-F5EC-55EF54703FF3}"/>
              </a:ext>
            </a:extLst>
          </p:cNvPr>
          <p:cNvSpPr/>
          <p:nvPr/>
        </p:nvSpPr>
        <p:spPr>
          <a:xfrm>
            <a:off x="1444486" y="4121427"/>
            <a:ext cx="5764696" cy="1199322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90CF2C99-7992-A55E-4E9B-19CF25629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330" y="4252267"/>
            <a:ext cx="4976192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Loss predicted as Loss (True Negatives): 391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✅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Loss predicted as Profit (False Positives): 11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❌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Profit predicted as Loss (False Negatives): 13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❌</a:t>
            </a:r>
          </a:p>
          <a:p>
            <a:pPr marL="28575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Profit predicted as Profit (True Positives): 585</a:t>
            </a:r>
            <a:r>
              <a:rPr lang="en-US" alt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✅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Wave 18">
            <a:extLst>
              <a:ext uri="{FF2B5EF4-FFF2-40B4-BE49-F238E27FC236}">
                <a16:creationId xmlns:a16="http://schemas.microsoft.com/office/drawing/2014/main" id="{BA0B825B-7244-8895-A48F-036CB1D6B8B8}"/>
              </a:ext>
            </a:extLst>
          </p:cNvPr>
          <p:cNvSpPr/>
          <p:nvPr/>
        </p:nvSpPr>
        <p:spPr>
          <a:xfrm>
            <a:off x="2756452" y="5658679"/>
            <a:ext cx="3233531" cy="795130"/>
          </a:xfrm>
          <a:prstGeom prst="wav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97.6%</a:t>
            </a:r>
          </a:p>
        </p:txBody>
      </p:sp>
    </p:spTree>
    <p:extLst>
      <p:ext uri="{BB962C8B-B14F-4D97-AF65-F5344CB8AC3E}">
        <p14:creationId xmlns:p14="http://schemas.microsoft.com/office/powerpoint/2010/main" val="3539139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855C0-3345-5C24-6E27-7ED4DAC9B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Terminator 3">
            <a:extLst>
              <a:ext uri="{FF2B5EF4-FFF2-40B4-BE49-F238E27FC236}">
                <a16:creationId xmlns:a16="http://schemas.microsoft.com/office/drawing/2014/main" id="{078D89A9-5215-09F7-176B-1E7E0D976538}"/>
              </a:ext>
            </a:extLst>
          </p:cNvPr>
          <p:cNvSpPr/>
          <p:nvPr/>
        </p:nvSpPr>
        <p:spPr>
          <a:xfrm>
            <a:off x="98821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I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Model</a:t>
            </a:r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55A02154-AF86-D431-A8E4-38462A4E8BB2}"/>
              </a:ext>
            </a:extLst>
          </p:cNvPr>
          <p:cNvSpPr/>
          <p:nvPr/>
        </p:nvSpPr>
        <p:spPr>
          <a:xfrm>
            <a:off x="0" y="1985755"/>
            <a:ext cx="12192000" cy="817080"/>
          </a:xfrm>
          <a:prstGeom prst="flowChartTerminator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XGBoost</a:t>
            </a:r>
            <a:r>
              <a:rPr lang="en-US" dirty="0"/>
              <a:t> was applied as the advanced model in our project. It uses gradient boosting to iteratively improve predictions, making it highly accurate for financial forecasting.</a:t>
            </a:r>
            <a:endParaRPr lang="en-IN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26210CE1-2492-2243-A66E-EDCCA30079D7}"/>
              </a:ext>
            </a:extLst>
          </p:cNvPr>
          <p:cNvSpPr/>
          <p:nvPr/>
        </p:nvSpPr>
        <p:spPr>
          <a:xfrm>
            <a:off x="172278" y="3028121"/>
            <a:ext cx="2464905" cy="801757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Total Test Samples</a:t>
            </a:r>
          </a:p>
          <a:p>
            <a:pPr algn="ctr"/>
            <a:r>
              <a:rPr lang="en-IN" dirty="0"/>
              <a:t>1059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D2F76A2C-7932-4F07-4B59-62E885E9F214}"/>
              </a:ext>
            </a:extLst>
          </p:cNvPr>
          <p:cNvSpPr/>
          <p:nvPr/>
        </p:nvSpPr>
        <p:spPr>
          <a:xfrm>
            <a:off x="5406887" y="3028121"/>
            <a:ext cx="2464905" cy="801757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Wrong Predictions</a:t>
            </a:r>
          </a:p>
          <a:p>
            <a:pPr algn="ctr"/>
            <a:r>
              <a:rPr lang="en-IN" dirty="0"/>
              <a:t>70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2D121EE3-499E-1B87-1FDC-0AD76429ABAA}"/>
              </a:ext>
            </a:extLst>
          </p:cNvPr>
          <p:cNvSpPr/>
          <p:nvPr/>
        </p:nvSpPr>
        <p:spPr>
          <a:xfrm>
            <a:off x="2855843" y="3028121"/>
            <a:ext cx="2464905" cy="801757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Correct Predictions</a:t>
            </a:r>
          </a:p>
          <a:p>
            <a:pPr algn="ctr"/>
            <a:r>
              <a:rPr lang="en-IN" dirty="0"/>
              <a:t>989</a:t>
            </a:r>
          </a:p>
        </p:txBody>
      </p:sp>
      <p:sp>
        <p:nvSpPr>
          <p:cNvPr id="13" name="Flowchart: Terminator 12">
            <a:extLst>
              <a:ext uri="{FF2B5EF4-FFF2-40B4-BE49-F238E27FC236}">
                <a16:creationId xmlns:a16="http://schemas.microsoft.com/office/drawing/2014/main" id="{8D5C5C34-F54F-8F7E-E4D2-39C7C02277E7}"/>
              </a:ext>
            </a:extLst>
          </p:cNvPr>
          <p:cNvSpPr/>
          <p:nvPr/>
        </p:nvSpPr>
        <p:spPr>
          <a:xfrm>
            <a:off x="1444486" y="4121427"/>
            <a:ext cx="5764696" cy="1199322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Rectangle 4">
            <a:extLst>
              <a:ext uri="{FF2B5EF4-FFF2-40B4-BE49-F238E27FC236}">
                <a16:creationId xmlns:a16="http://schemas.microsoft.com/office/drawing/2014/main" id="{A550FE60-8C76-D265-C9F8-969A86E399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4330" y="4252267"/>
            <a:ext cx="4976192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Loss predicted as Loss (True Negatives): </a:t>
            </a:r>
            <a:r>
              <a:rPr lang="en-US" altLang="en-US" sz="1400" b="1" dirty="0">
                <a:solidFill>
                  <a:schemeClr val="bg1"/>
                </a:solidFill>
                <a:latin typeface="Arial" panose="020B0604020202020204" pitchFamily="34" charset="0"/>
              </a:rPr>
              <a:t>396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✅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Loss predicted as Profit (False Positives): </a:t>
            </a:r>
            <a:r>
              <a:rPr lang="en-US" altLang="en-US" sz="1400" b="1" dirty="0">
                <a:solidFill>
                  <a:schemeClr val="bg1"/>
                </a:solidFill>
                <a:latin typeface="Arial" panose="020B0604020202020204" pitchFamily="34" charset="0"/>
              </a:rPr>
              <a:t>5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❌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Profit predicted as Loss (False Negatives): </a:t>
            </a:r>
            <a:r>
              <a:rPr lang="en-US" altLang="en-US" sz="1400" b="1" dirty="0">
                <a:solidFill>
                  <a:schemeClr val="bg1"/>
                </a:solidFill>
                <a:latin typeface="Arial" panose="020B0604020202020204" pitchFamily="34" charset="0"/>
              </a:rPr>
              <a:t>6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❌</a:t>
            </a:r>
          </a:p>
          <a:p>
            <a:pPr marL="28575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Profit predicted as Profit (True Positives): 593</a:t>
            </a:r>
            <a:r>
              <a:rPr lang="en-US" alt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✅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Wave 18">
            <a:extLst>
              <a:ext uri="{FF2B5EF4-FFF2-40B4-BE49-F238E27FC236}">
                <a16:creationId xmlns:a16="http://schemas.microsoft.com/office/drawing/2014/main" id="{E5D25613-5A11-59C6-7711-448861571777}"/>
              </a:ext>
            </a:extLst>
          </p:cNvPr>
          <p:cNvSpPr/>
          <p:nvPr/>
        </p:nvSpPr>
        <p:spPr>
          <a:xfrm>
            <a:off x="2756452" y="5658679"/>
            <a:ext cx="3233531" cy="795130"/>
          </a:xfrm>
          <a:prstGeom prst="wav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93.4%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A29345-74F5-4071-CC54-0D1DB2E84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" t="11884" r="63756" b="49276"/>
          <a:stretch>
            <a:fillRect/>
          </a:stretch>
        </p:blipFill>
        <p:spPr>
          <a:xfrm>
            <a:off x="8527773" y="3140766"/>
            <a:ext cx="2968488" cy="266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505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E371D45D-6840-1AE3-22D8-5CD185FAD421}"/>
              </a:ext>
            </a:extLst>
          </p:cNvPr>
          <p:cNvSpPr/>
          <p:nvPr/>
        </p:nvSpPr>
        <p:spPr>
          <a:xfrm>
            <a:off x="931068" y="37830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Aims and Objectives</a:t>
            </a:r>
            <a:endParaRPr lang="en-IN" sz="3600" dirty="0">
              <a:solidFill>
                <a:schemeClr val="bg1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601EC81E-7523-F2A3-5AD1-5926E09D4603}"/>
              </a:ext>
            </a:extLst>
          </p:cNvPr>
          <p:cNvSpPr/>
          <p:nvPr/>
        </p:nvSpPr>
        <p:spPr>
          <a:xfrm>
            <a:off x="2015078" y="2357439"/>
            <a:ext cx="8801099" cy="85725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Master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core concepts of break-even analysis.</a:t>
            </a: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DFBE04EC-2C3C-5D94-5520-DDED0E8FCE2C}"/>
              </a:ext>
            </a:extLst>
          </p:cNvPr>
          <p:cNvSpPr/>
          <p:nvPr/>
        </p:nvSpPr>
        <p:spPr>
          <a:xfrm>
            <a:off x="2021681" y="3429000"/>
            <a:ext cx="8779669" cy="85725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Understand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limitations of traditional, static models.</a:t>
            </a: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B6023103-ED80-3373-216F-8576697F2B86}"/>
              </a:ext>
            </a:extLst>
          </p:cNvPr>
          <p:cNvSpPr/>
          <p:nvPr/>
        </p:nvSpPr>
        <p:spPr>
          <a:xfrm>
            <a:off x="2028825" y="4455319"/>
            <a:ext cx="8743950" cy="85725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Explore </a:t>
            </a: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&amp; ML in financial forecasting</a:t>
            </a:r>
            <a:r>
              <a:rPr lang="en-IN" sz="2400" dirty="0">
                <a:solidFill>
                  <a:schemeClr val="bg1"/>
                </a:solidFill>
                <a:latin typeface="Agency FB" panose="020B0503020202020204" pitchFamily="34" charset="0"/>
              </a:rPr>
              <a:t>.</a:t>
            </a:r>
            <a:endParaRPr lang="en-IN" sz="2400" dirty="0">
              <a:solidFill>
                <a:schemeClr val="bg1"/>
              </a:solidFill>
              <a:latin typeface="Agency FB" panose="020B0503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D69D5331-D70A-F7A4-81C5-E972BBE5CDE6}"/>
              </a:ext>
            </a:extLst>
          </p:cNvPr>
          <p:cNvSpPr/>
          <p:nvPr/>
        </p:nvSpPr>
        <p:spPr>
          <a:xfrm>
            <a:off x="2028825" y="5522119"/>
            <a:ext cx="8779669" cy="85725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Apply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predictive insights for smart profitability planning </a:t>
            </a: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988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B3B9A1-0EAA-5EB1-4524-D0B765DBE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4EA6482D-437F-EFF7-DBD1-55E08D7A7298}"/>
              </a:ext>
            </a:extLst>
          </p:cNvPr>
          <p:cNvSpPr/>
          <p:nvPr/>
        </p:nvSpPr>
        <p:spPr>
          <a:xfrm>
            <a:off x="98821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Static Break-Even Analysis – Excel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Understand the traditional method and its limitations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90F081-24D5-8948-5DA5-182E78634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2642" y="2133601"/>
            <a:ext cx="7991061" cy="457862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B028BAA-8B6E-D568-B2C2-0CE5F2113F1F}"/>
              </a:ext>
            </a:extLst>
          </p:cNvPr>
          <p:cNvSpPr/>
          <p:nvPr/>
        </p:nvSpPr>
        <p:spPr>
          <a:xfrm>
            <a:off x="397565" y="2405270"/>
            <a:ext cx="3193774" cy="42141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Observations:</a:t>
            </a:r>
          </a:p>
          <a:p>
            <a:endParaRPr lang="en-IN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Break-Even Point (BEP) ≈ 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220 pizzas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→ Profit ≈ $0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Selling 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less than 220 pizzas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→ 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Selling 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than 220 pizzas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→ 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Profit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Static Excel model 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cannot adjust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changes in costs, price, or demand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for 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 financial planning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but limited for real-world volatility</a:t>
            </a:r>
          </a:p>
        </p:txBody>
      </p:sp>
    </p:spTree>
    <p:extLst>
      <p:ext uri="{BB962C8B-B14F-4D97-AF65-F5344CB8AC3E}">
        <p14:creationId xmlns:p14="http://schemas.microsoft.com/office/powerpoint/2010/main" val="11930895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530699-C6A6-6DA0-B750-1E47C011D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33BD620A-9EDE-36BA-49C6-4943D6B988F1}"/>
              </a:ext>
            </a:extLst>
          </p:cNvPr>
          <p:cNvSpPr/>
          <p:nvPr/>
        </p:nvSpPr>
        <p:spPr>
          <a:xfrm>
            <a:off x="98821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AI-Powered Break-Even – Dashboard Inputs</a:t>
            </a:r>
            <a:endParaRPr lang="en-IN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Enter business metrics for real-time revenue, cost, and profit calculation</a:t>
            </a:r>
            <a:endParaRPr lang="en-US" sz="16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6F81E-09D3-C464-3DAC-667E957E8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2120348"/>
            <a:ext cx="8225734" cy="422330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8BE064E8-EE67-D705-BCB9-DF910E81BCBD}"/>
              </a:ext>
            </a:extLst>
          </p:cNvPr>
          <p:cNvSpPr/>
          <p:nvPr/>
        </p:nvSpPr>
        <p:spPr>
          <a:xfrm>
            <a:off x="82551" y="2260600"/>
            <a:ext cx="3098800" cy="4015409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 calculates </a:t>
            </a:r>
            <a:r>
              <a:rPr lang="en-IN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Revenue,Total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Costs,Profit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/Loss 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dynamically.</a:t>
            </a:r>
          </a:p>
          <a:p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Inputs : Fixed </a:t>
            </a:r>
            <a:r>
              <a:rPr lang="en-IN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Costs,Price,Unit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sold,Marketing,Employees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 change in the inputs updates the outputs in real time</a:t>
            </a:r>
          </a:p>
        </p:txBody>
      </p:sp>
    </p:spTree>
    <p:extLst>
      <p:ext uri="{BB962C8B-B14F-4D97-AF65-F5344CB8AC3E}">
        <p14:creationId xmlns:p14="http://schemas.microsoft.com/office/powerpoint/2010/main" val="606562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6328E-22E1-1F32-CEC9-D2A0DA4FA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CE341176-F640-09FC-AB14-43DE4834BC5A}"/>
              </a:ext>
            </a:extLst>
          </p:cNvPr>
          <p:cNvSpPr/>
          <p:nvPr/>
        </p:nvSpPr>
        <p:spPr>
          <a:xfrm>
            <a:off x="98821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AI-Powered Break-Even – Scenario Analysis</a:t>
            </a:r>
            <a:b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Visualize multiple break-even scenarios under changing costs and demand</a:t>
            </a:r>
            <a:endParaRPr lang="en-US" sz="16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648A97-9412-513D-6C2E-A47A0F69E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300" y="2254250"/>
            <a:ext cx="7936332" cy="40410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68E99465-02B8-7703-8C21-AE0FCAD21AC9}"/>
              </a:ext>
            </a:extLst>
          </p:cNvPr>
          <p:cNvSpPr/>
          <p:nvPr/>
        </p:nvSpPr>
        <p:spPr>
          <a:xfrm>
            <a:off x="139700" y="3429000"/>
            <a:ext cx="3606800" cy="127635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Observations: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BEP ≈ 240 units → minimum to avoid loss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Current sales ≈ 250 units → business is </a:t>
            </a:r>
            <a:r>
              <a:rPr lang="en-US" sz="1200" b="1" dirty="0">
                <a:solidFill>
                  <a:schemeClr val="bg1"/>
                </a:solidFill>
              </a:rPr>
              <a:t>slightly profitable.</a:t>
            </a:r>
            <a:endParaRPr lang="en-US" sz="1200" dirty="0">
              <a:solidFill>
                <a:schemeClr val="bg1"/>
              </a:solidFill>
            </a:endParaRPr>
          </a:p>
          <a:p>
            <a:endParaRPr lang="en-IN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2397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DD170-771E-1AF4-984A-C2DB5C4F4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Terminator 3">
            <a:extLst>
              <a:ext uri="{FF2B5EF4-FFF2-40B4-BE49-F238E27FC236}">
                <a16:creationId xmlns:a16="http://schemas.microsoft.com/office/drawing/2014/main" id="{87A035E1-3E1B-7B30-A0BD-ED99F6504054}"/>
              </a:ext>
            </a:extLst>
          </p:cNvPr>
          <p:cNvSpPr/>
          <p:nvPr/>
        </p:nvSpPr>
        <p:spPr>
          <a:xfrm>
            <a:off x="98821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Insights – Actionable Recommendations</a:t>
            </a:r>
          </a:p>
          <a:p>
            <a:pPr algn="ctr"/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Predictive analysis for smarter financial decisions</a:t>
            </a:r>
            <a:endParaRPr lang="en-US" sz="16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64EECA-31AA-8A61-5605-004A1C418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300" y="2203450"/>
            <a:ext cx="7035800" cy="41909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1D6A753A-B1D6-10D1-E6BA-508CCE2CE8DB}"/>
              </a:ext>
            </a:extLst>
          </p:cNvPr>
          <p:cNvSpPr/>
          <p:nvPr/>
        </p:nvSpPr>
        <p:spPr>
          <a:xfrm>
            <a:off x="196850" y="2597150"/>
            <a:ext cx="4210050" cy="252730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chemeClr val="bg1"/>
                </a:solidFill>
              </a:rPr>
              <a:t>Observation: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Current profit = $75 → goal = $150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Contribution Margin per Unit = $11 − $3.50 = $7.50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Additional units needed to double profit =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AI provides </a:t>
            </a:r>
            <a:r>
              <a:rPr lang="en-US" sz="1400" b="1" dirty="0">
                <a:solidFill>
                  <a:schemeClr val="bg1"/>
                </a:solidFill>
              </a:rPr>
              <a:t>quick, actionable CVP analysis</a:t>
            </a:r>
            <a:endParaRPr lang="en-US" sz="1400" dirty="0">
              <a:solidFill>
                <a:schemeClr val="bg1"/>
              </a:solidFill>
            </a:endParaRPr>
          </a:p>
          <a:p>
            <a:pPr algn="ctr"/>
            <a:endParaRPr lang="en-IN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3742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BD27E-84FE-B65E-D8C3-5C756D2AF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0FEC7019-1D16-5F42-7B78-745C9B1DC612}"/>
              </a:ext>
            </a:extLst>
          </p:cNvPr>
          <p:cNvSpPr/>
          <p:nvPr/>
        </p:nvSpPr>
        <p:spPr>
          <a:xfrm>
            <a:off x="98821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Real-World Applications of Predictive Break-Even</a:t>
            </a:r>
          </a:p>
          <a:p>
            <a:pPr algn="ctr"/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Industries Are Benefiting</a:t>
            </a: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3441848-2A7D-8E65-7229-24B40B8BAEAA}"/>
              </a:ext>
            </a:extLst>
          </p:cNvPr>
          <p:cNvSpPr/>
          <p:nvPr/>
        </p:nvSpPr>
        <p:spPr>
          <a:xfrm>
            <a:off x="1631950" y="2330450"/>
            <a:ext cx="9512300" cy="6477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259E49B-6F22-CE1B-CB12-5C6A7B263A53}"/>
              </a:ext>
            </a:extLst>
          </p:cNvPr>
          <p:cNvSpPr/>
          <p:nvPr/>
        </p:nvSpPr>
        <p:spPr>
          <a:xfrm>
            <a:off x="2082800" y="2349500"/>
            <a:ext cx="7988300" cy="15049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32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02E578-EA82-104C-2327-4A0E4A330FDA}"/>
              </a:ext>
            </a:extLst>
          </p:cNvPr>
          <p:cNvSpPr txBox="1"/>
          <p:nvPr/>
        </p:nvSpPr>
        <p:spPr>
          <a:xfrm>
            <a:off x="6096000" y="4806434"/>
            <a:ext cx="6096000" cy="796350"/>
          </a:xfrm>
          <a:prstGeom prst="parallelogram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r>
              <a:rPr lang="en-US" dirty="0"/>
              <a:t>Optimize fundraising and set realistic market entry targets.</a:t>
            </a:r>
            <a:endParaRPr lang="en-IN" dirty="0"/>
          </a:p>
        </p:txBody>
      </p:sp>
      <p:pic>
        <p:nvPicPr>
          <p:cNvPr id="18434" name="Picture 2" descr="Incentives for startups in India - b2b">
            <a:extLst>
              <a:ext uri="{FF2B5EF4-FFF2-40B4-BE49-F238E27FC236}">
                <a16:creationId xmlns:a16="http://schemas.microsoft.com/office/drawing/2014/main" id="{CBA37343-1134-1350-B9C2-172E79A71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" y="2279650"/>
            <a:ext cx="4709772" cy="21336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Manufacturing Factory Animations - Free Download in GIF ...">
            <a:extLst>
              <a:ext uri="{FF2B5EF4-FFF2-40B4-BE49-F238E27FC236}">
                <a16:creationId xmlns:a16="http://schemas.microsoft.com/office/drawing/2014/main" id="{45BB1764-E043-EAE5-1016-5A4C6CA9A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50" y="2188817"/>
            <a:ext cx="4717774" cy="219323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25E036-59BE-A72E-4CFA-6ADB4FEF9F10}"/>
              </a:ext>
            </a:extLst>
          </p:cNvPr>
          <p:cNvSpPr txBox="1"/>
          <p:nvPr/>
        </p:nvSpPr>
        <p:spPr>
          <a:xfrm>
            <a:off x="6096000" y="4806434"/>
            <a:ext cx="6051274" cy="796350"/>
          </a:xfrm>
          <a:prstGeom prst="parallelogram">
            <a:avLst>
              <a:gd name="adj" fmla="val 22269"/>
            </a:avLst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r>
              <a:rPr lang="en-US" dirty="0"/>
              <a:t>Optimizing production and resource </a:t>
            </a:r>
          </a:p>
          <a:p>
            <a:r>
              <a:rPr lang="en-US" dirty="0"/>
              <a:t>allocation. </a:t>
            </a:r>
            <a:endParaRPr lang="en-IN" dirty="0"/>
          </a:p>
        </p:txBody>
      </p:sp>
      <p:sp>
        <p:nvSpPr>
          <p:cNvPr id="7" name="AutoShape 6" descr="Revolutionizing Your Business with the Power of SaaS: Unveiling the Future  of Software Solutions">
            <a:extLst>
              <a:ext uri="{FF2B5EF4-FFF2-40B4-BE49-F238E27FC236}">
                <a16:creationId xmlns:a16="http://schemas.microsoft.com/office/drawing/2014/main" id="{5F3D1EA2-7963-83A5-632F-CE2E9D632A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122" name="Picture 2" descr="e-commerce">
            <a:extLst>
              <a:ext uri="{FF2B5EF4-FFF2-40B4-BE49-F238E27FC236}">
                <a16:creationId xmlns:a16="http://schemas.microsoft.com/office/drawing/2014/main" id="{716DB6E4-CA33-8026-0489-3CDB16175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2178050"/>
            <a:ext cx="4946650" cy="222249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6FF14B-3E2E-2A18-C0EA-EE7A4481D558}"/>
              </a:ext>
            </a:extLst>
          </p:cNvPr>
          <p:cNvSpPr txBox="1"/>
          <p:nvPr/>
        </p:nvSpPr>
        <p:spPr>
          <a:xfrm>
            <a:off x="6140726" y="4787384"/>
            <a:ext cx="6051274" cy="796350"/>
          </a:xfrm>
          <a:prstGeom prst="parallelogram">
            <a:avLst>
              <a:gd name="adj" fmla="val 22269"/>
            </a:avLst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r>
              <a:rPr lang="en-US" dirty="0"/>
              <a:t>Adjust pricing or promotions based on sales trends to stay profitable.</a:t>
            </a:r>
            <a:endParaRPr lang="en-IN" dirty="0"/>
          </a:p>
        </p:txBody>
      </p:sp>
      <p:pic>
        <p:nvPicPr>
          <p:cNvPr id="5124" name="Picture 4" descr="Adgility | Insights and Analytics">
            <a:extLst>
              <a:ext uri="{FF2B5EF4-FFF2-40B4-BE49-F238E27FC236}">
                <a16:creationId xmlns:a16="http://schemas.microsoft.com/office/drawing/2014/main" id="{5F2A0C0C-FD40-7B5F-B889-E3D2E8277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2139951"/>
            <a:ext cx="5016500" cy="22479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FEF073-9C1C-404B-30EC-4D31CF0EE886}"/>
              </a:ext>
            </a:extLst>
          </p:cNvPr>
          <p:cNvSpPr txBox="1"/>
          <p:nvPr/>
        </p:nvSpPr>
        <p:spPr>
          <a:xfrm>
            <a:off x="6140726" y="4781034"/>
            <a:ext cx="6051274" cy="796350"/>
          </a:xfrm>
          <a:prstGeom prst="parallelogram">
            <a:avLst>
              <a:gd name="adj" fmla="val 22269"/>
            </a:avLst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r>
              <a:rPr lang="en-US" dirty="0"/>
              <a:t>Show predictive break-even and profit scenarios for better decision-making.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32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5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BCE43-E399-15F3-4D78-E3BA2F5C3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Top Corners Snipped 2">
            <a:extLst>
              <a:ext uri="{FF2B5EF4-FFF2-40B4-BE49-F238E27FC236}">
                <a16:creationId xmlns:a16="http://schemas.microsoft.com/office/drawing/2014/main" id="{47EDECA2-B1D9-D7EE-452A-0833E4959693}"/>
              </a:ext>
            </a:extLst>
          </p:cNvPr>
          <p:cNvSpPr/>
          <p:nvPr/>
        </p:nvSpPr>
        <p:spPr>
          <a:xfrm>
            <a:off x="1429230" y="1721224"/>
            <a:ext cx="10058400" cy="3726756"/>
          </a:xfrm>
          <a:prstGeom prst="snip2Same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BA790711-0AFB-FA9A-5482-60A4542F8A70}"/>
              </a:ext>
            </a:extLst>
          </p:cNvPr>
          <p:cNvSpPr/>
          <p:nvPr/>
        </p:nvSpPr>
        <p:spPr>
          <a:xfrm>
            <a:off x="2343150" y="1651000"/>
            <a:ext cx="7632700" cy="4210050"/>
          </a:xfrm>
          <a:prstGeom prst="flowChartTerminator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789996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B28209-5865-1002-1690-B1B5E3D2E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0230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608174A7-1D4C-EB5C-EB4A-8148447B48B8}"/>
              </a:ext>
            </a:extLst>
          </p:cNvPr>
          <p:cNvSpPr/>
          <p:nvPr/>
        </p:nvSpPr>
        <p:spPr>
          <a:xfrm>
            <a:off x="1064418" y="3338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Break-Even Analysis?</a:t>
            </a:r>
          </a:p>
          <a:p>
            <a:pPr algn="ctr"/>
            <a:r>
              <a:rPr lang="en-US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Point of Financial Equilibrium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600" dirty="0">
              <a:solidFill>
                <a:schemeClr val="bg1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CF122980-AC02-7773-C58C-C18DFD03B311}"/>
              </a:ext>
            </a:extLst>
          </p:cNvPr>
          <p:cNvSpPr/>
          <p:nvPr/>
        </p:nvSpPr>
        <p:spPr>
          <a:xfrm>
            <a:off x="264319" y="2239564"/>
            <a:ext cx="4822031" cy="3839767"/>
          </a:xfrm>
          <a:prstGeom prst="round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break-even point is where a company's total revenue equals its total costs. At this point, the business is neither making a profit nor incurring a loss.</a:t>
            </a:r>
          </a:p>
          <a:p>
            <a:pPr algn="ctr"/>
            <a:endParaRPr lang="en-IN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Break_Even_Point_Video_Generation">
            <a:hlinkClick r:id="" action="ppaction://media"/>
            <a:extLst>
              <a:ext uri="{FF2B5EF4-FFF2-40B4-BE49-F238E27FC236}">
                <a16:creationId xmlns:a16="http://schemas.microsoft.com/office/drawing/2014/main" id="{1FCAC48B-ECEB-A6CB-687A-599C4FBFAD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2828924"/>
            <a:ext cx="5183981" cy="25146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8500251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216718-0D43-80FD-F7E0-230169307F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7685FE0C-E46B-3959-11BD-EDE5AEB8BF6A}"/>
              </a:ext>
            </a:extLst>
          </p:cNvPr>
          <p:cNvSpPr/>
          <p:nvPr/>
        </p:nvSpPr>
        <p:spPr>
          <a:xfrm>
            <a:off x="1064418" y="3211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Strategic Importance of Break-Even</a:t>
            </a:r>
          </a:p>
          <a:p>
            <a:pPr algn="ctr"/>
            <a:r>
              <a:rPr lang="en-US" sz="1600" i="1" dirty="0">
                <a:solidFill>
                  <a:schemeClr val="bg1"/>
                </a:solidFill>
              </a:rPr>
              <a:t>A Reality Check for Your Business Model</a:t>
            </a:r>
            <a:endParaRPr lang="en-IN" sz="3600" i="1" dirty="0">
              <a:solidFill>
                <a:schemeClr val="bg1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lowchart: Terminator 3">
            <a:extLst>
              <a:ext uri="{FF2B5EF4-FFF2-40B4-BE49-F238E27FC236}">
                <a16:creationId xmlns:a16="http://schemas.microsoft.com/office/drawing/2014/main" id="{F5743FED-0CB9-3A42-58AB-C7F18F396CF0}"/>
              </a:ext>
            </a:extLst>
          </p:cNvPr>
          <p:cNvSpPr/>
          <p:nvPr/>
        </p:nvSpPr>
        <p:spPr>
          <a:xfrm>
            <a:off x="0" y="2257425"/>
            <a:ext cx="12192000" cy="578644"/>
          </a:xfrm>
          <a:prstGeom prst="flowChartTerminator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Break-even analysis is a financial checkpoint that shows when a business will start making profit.</a:t>
            </a:r>
            <a:endParaRPr lang="en-IN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Flowchart: Data 8">
            <a:extLst>
              <a:ext uri="{FF2B5EF4-FFF2-40B4-BE49-F238E27FC236}">
                <a16:creationId xmlns:a16="http://schemas.microsoft.com/office/drawing/2014/main" id="{3DD9D8DC-61DB-09FF-B1D6-975B73F09BAE}"/>
              </a:ext>
            </a:extLst>
          </p:cNvPr>
          <p:cNvSpPr/>
          <p:nvPr/>
        </p:nvSpPr>
        <p:spPr>
          <a:xfrm>
            <a:off x="700088" y="3150393"/>
            <a:ext cx="4714875" cy="1471613"/>
          </a:xfrm>
          <a:prstGeom prst="flowChartInputOutpu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💡 Informed Decision-Making : 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Guides pricing &amp; production choices.</a:t>
            </a:r>
          </a:p>
        </p:txBody>
      </p:sp>
      <p:sp>
        <p:nvSpPr>
          <p:cNvPr id="10" name="Flowchart: Data 9">
            <a:extLst>
              <a:ext uri="{FF2B5EF4-FFF2-40B4-BE49-F238E27FC236}">
                <a16:creationId xmlns:a16="http://schemas.microsoft.com/office/drawing/2014/main" id="{BFEAE072-A306-7E24-9FAD-C54C048362BB}"/>
              </a:ext>
            </a:extLst>
          </p:cNvPr>
          <p:cNvSpPr/>
          <p:nvPr/>
        </p:nvSpPr>
        <p:spPr>
          <a:xfrm>
            <a:off x="5924550" y="4967287"/>
            <a:ext cx="4714875" cy="1471613"/>
          </a:xfrm>
          <a:prstGeom prst="flowChartInputOutpu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📊 Feasibility Studies 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Strengthens business plans &amp; investor trust.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Flowchart: Data 10">
            <a:extLst>
              <a:ext uri="{FF2B5EF4-FFF2-40B4-BE49-F238E27FC236}">
                <a16:creationId xmlns:a16="http://schemas.microsoft.com/office/drawing/2014/main" id="{7F86858F-DBC1-F0CB-C67D-73190979186E}"/>
              </a:ext>
            </a:extLst>
          </p:cNvPr>
          <p:cNvSpPr/>
          <p:nvPr/>
        </p:nvSpPr>
        <p:spPr>
          <a:xfrm>
            <a:off x="6805612" y="3148011"/>
            <a:ext cx="4714875" cy="1471613"/>
          </a:xfrm>
          <a:prstGeom prst="flowChartInputOutpu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🎯 Goal Setting :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Sets clear sales benchmarks.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Flowchart: Data 11">
            <a:extLst>
              <a:ext uri="{FF2B5EF4-FFF2-40B4-BE49-F238E27FC236}">
                <a16:creationId xmlns:a16="http://schemas.microsoft.com/office/drawing/2014/main" id="{D572FBC9-0512-1DA5-402D-0AF412FD31D6}"/>
              </a:ext>
            </a:extLst>
          </p:cNvPr>
          <p:cNvSpPr/>
          <p:nvPr/>
        </p:nvSpPr>
        <p:spPr>
          <a:xfrm>
            <a:off x="85725" y="4964904"/>
            <a:ext cx="4714875" cy="1471613"/>
          </a:xfrm>
          <a:prstGeom prst="flowChartInputOutpu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⚖ Risk Assessment :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Shows financial buffer before losses.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845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7585B-A51B-F256-7082-4FD125C35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3F487187-CEB3-4203-6192-0DC41AB7F291}"/>
              </a:ext>
            </a:extLst>
          </p:cNvPr>
          <p:cNvSpPr/>
          <p:nvPr/>
        </p:nvSpPr>
        <p:spPr>
          <a:xfrm>
            <a:off x="816768" y="3719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 Concepts: Know Your Costs</a:t>
            </a:r>
          </a:p>
          <a:p>
            <a:pPr algn="ctr"/>
            <a:r>
              <a:rPr lang="en-US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Building Blocks for Our Model</a:t>
            </a:r>
            <a:endParaRPr lang="en-IN" sz="1600" b="1" i="1" dirty="0">
              <a:solidFill>
                <a:schemeClr val="bg1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llout: Down Arrow 6">
            <a:extLst>
              <a:ext uri="{FF2B5EF4-FFF2-40B4-BE49-F238E27FC236}">
                <a16:creationId xmlns:a16="http://schemas.microsoft.com/office/drawing/2014/main" id="{848F1D29-A5F6-C613-9FCA-197473FE0AC1}"/>
              </a:ext>
            </a:extLst>
          </p:cNvPr>
          <p:cNvSpPr/>
          <p:nvPr/>
        </p:nvSpPr>
        <p:spPr>
          <a:xfrm>
            <a:off x="4631531" y="2718196"/>
            <a:ext cx="2912269" cy="1125142"/>
          </a:xfrm>
          <a:prstGeom prst="down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⚙️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 Costs (VC):</a:t>
            </a:r>
          </a:p>
        </p:txBody>
      </p:sp>
      <p:sp>
        <p:nvSpPr>
          <p:cNvPr id="9" name="Callout: Down Arrow 8">
            <a:extLst>
              <a:ext uri="{FF2B5EF4-FFF2-40B4-BE49-F238E27FC236}">
                <a16:creationId xmlns:a16="http://schemas.microsoft.com/office/drawing/2014/main" id="{7A479758-8A4E-2412-751F-82A175C5CFAD}"/>
              </a:ext>
            </a:extLst>
          </p:cNvPr>
          <p:cNvSpPr/>
          <p:nvPr/>
        </p:nvSpPr>
        <p:spPr>
          <a:xfrm>
            <a:off x="8612982" y="2677716"/>
            <a:ext cx="2912269" cy="1125142"/>
          </a:xfrm>
          <a:prstGeom prst="down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📊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Costs (TC):</a:t>
            </a:r>
          </a:p>
        </p:txBody>
      </p:sp>
      <p:sp>
        <p:nvSpPr>
          <p:cNvPr id="10" name="Callout: Down Arrow 9">
            <a:extLst>
              <a:ext uri="{FF2B5EF4-FFF2-40B4-BE49-F238E27FC236}">
                <a16:creationId xmlns:a16="http://schemas.microsoft.com/office/drawing/2014/main" id="{85B0790F-3B79-46FA-237F-F72169DB563A}"/>
              </a:ext>
            </a:extLst>
          </p:cNvPr>
          <p:cNvSpPr/>
          <p:nvPr/>
        </p:nvSpPr>
        <p:spPr>
          <a:xfrm>
            <a:off x="592931" y="2708671"/>
            <a:ext cx="2912269" cy="1125142"/>
          </a:xfrm>
          <a:prstGeom prst="down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/>
              <a:t>🏠</a:t>
            </a: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Fixed Costs (FC):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89B7AD-64F6-ABEA-1D51-160ED1B15CAB}"/>
              </a:ext>
            </a:extLst>
          </p:cNvPr>
          <p:cNvSpPr/>
          <p:nvPr/>
        </p:nvSpPr>
        <p:spPr>
          <a:xfrm>
            <a:off x="571500" y="4150519"/>
            <a:ext cx="2936081" cy="7286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Expenses that 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 not change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production or sales volume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3A5FCB-EFDE-06AF-1986-08A0FF4DCA0D}"/>
              </a:ext>
            </a:extLst>
          </p:cNvPr>
          <p:cNvSpPr/>
          <p:nvPr/>
        </p:nvSpPr>
        <p:spPr>
          <a:xfrm>
            <a:off x="8632032" y="4145757"/>
            <a:ext cx="2936081" cy="7286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 of fixed and variable costs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representing the overall cost of running the business.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15D28F-5B9E-E4B3-21BD-3D974E44DAC1}"/>
              </a:ext>
            </a:extLst>
          </p:cNvPr>
          <p:cNvSpPr/>
          <p:nvPr/>
        </p:nvSpPr>
        <p:spPr>
          <a:xfrm>
            <a:off x="4627959" y="4133850"/>
            <a:ext cx="2936081" cy="7286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Expenses that 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increase or decrease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direct proportion to production or sales.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DDE99B78-FCB0-E793-498E-3E5F2ECA87A9}"/>
              </a:ext>
            </a:extLst>
          </p:cNvPr>
          <p:cNvSpPr/>
          <p:nvPr/>
        </p:nvSpPr>
        <p:spPr>
          <a:xfrm>
            <a:off x="1735931" y="5043488"/>
            <a:ext cx="342900" cy="6429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EBFEBC5A-3629-4BED-83EB-6F251B99B69F}"/>
              </a:ext>
            </a:extLst>
          </p:cNvPr>
          <p:cNvSpPr/>
          <p:nvPr/>
        </p:nvSpPr>
        <p:spPr>
          <a:xfrm>
            <a:off x="5924550" y="5053013"/>
            <a:ext cx="342900" cy="6429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0C43BDB2-2FB0-DAF3-9D26-88E767E669B4}"/>
              </a:ext>
            </a:extLst>
          </p:cNvPr>
          <p:cNvSpPr/>
          <p:nvPr/>
        </p:nvSpPr>
        <p:spPr>
          <a:xfrm>
            <a:off x="9991725" y="5048250"/>
            <a:ext cx="342900" cy="6429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696F5A4-FF44-4229-FFC8-A5CC2D6D3DAD}"/>
              </a:ext>
            </a:extLst>
          </p:cNvPr>
          <p:cNvSpPr/>
          <p:nvPr/>
        </p:nvSpPr>
        <p:spPr>
          <a:xfrm>
            <a:off x="538163" y="5767388"/>
            <a:ext cx="2936081" cy="7286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Rent, insurance, permanent staff salaries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67CD3FE-DF6E-E34B-77D4-595E4FFA9114}"/>
              </a:ext>
            </a:extLst>
          </p:cNvPr>
          <p:cNvSpPr/>
          <p:nvPr/>
        </p:nvSpPr>
        <p:spPr>
          <a:xfrm>
            <a:off x="4627959" y="5769769"/>
            <a:ext cx="2936081" cy="7286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materials, packaging, sales commissions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7399EF-A8FD-6882-2EF0-5319988435C5}"/>
              </a:ext>
            </a:extLst>
          </p:cNvPr>
          <p:cNvSpPr/>
          <p:nvPr/>
        </p:nvSpPr>
        <p:spPr>
          <a:xfrm>
            <a:off x="8708232" y="5750719"/>
            <a:ext cx="2936081" cy="7286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 = FC + VC</a:t>
            </a:r>
          </a:p>
        </p:txBody>
      </p:sp>
    </p:spTree>
    <p:extLst>
      <p:ext uri="{BB962C8B-B14F-4D97-AF65-F5344CB8AC3E}">
        <p14:creationId xmlns:p14="http://schemas.microsoft.com/office/powerpoint/2010/main" val="3367373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76637F-B639-63AA-26BD-1CA2B1092B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5B0D9F6C-342C-EA36-3D1D-147F6EB58C24}"/>
              </a:ext>
            </a:extLst>
          </p:cNvPr>
          <p:cNvSpPr/>
          <p:nvPr/>
        </p:nvSpPr>
        <p:spPr>
          <a:xfrm>
            <a:off x="931068" y="3592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Cost </a:t>
            </a:r>
            <a:r>
              <a:rPr lang="en-IN" sz="3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endParaRPr lang="en-IN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Beyond the Basics</a:t>
            </a:r>
            <a:endParaRPr lang="en-US" sz="16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80D506-135E-0735-BA62-EC1E5EAE5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72805"/>
            <a:ext cx="5745484" cy="4220817"/>
          </a:xfrm>
          <a:prstGeom prst="rect">
            <a:avLst/>
          </a:prstGeom>
        </p:spPr>
      </p:pic>
      <p:sp>
        <p:nvSpPr>
          <p:cNvPr id="9" name="Rectangle: Diagonal Corners Rounded 8">
            <a:extLst>
              <a:ext uri="{FF2B5EF4-FFF2-40B4-BE49-F238E27FC236}">
                <a16:creationId xmlns:a16="http://schemas.microsoft.com/office/drawing/2014/main" id="{F0F8EBA0-97A1-0942-1C5A-B395C1618204}"/>
              </a:ext>
            </a:extLst>
          </p:cNvPr>
          <p:cNvSpPr/>
          <p:nvPr/>
        </p:nvSpPr>
        <p:spPr>
          <a:xfrm>
            <a:off x="503790" y="2705652"/>
            <a:ext cx="5338762" cy="2617304"/>
          </a:xfrm>
          <a:prstGeom prst="round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Mixed Costs ⚙️</a:t>
            </a: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Fixed + variable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Example: Warehouse rent + per-shipment 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Starts at minimum cost, rises with activity</a:t>
            </a:r>
          </a:p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367FBAF-138B-E0FB-E86C-40BA128EBE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85228"/>
            <a:ext cx="5751444" cy="4194313"/>
          </a:xfrm>
          <a:prstGeom prst="rect">
            <a:avLst/>
          </a:prstGeom>
        </p:spPr>
      </p:pic>
      <p:sp>
        <p:nvSpPr>
          <p:cNvPr id="13" name="Rectangle: Diagonal Corners Rounded 12">
            <a:extLst>
              <a:ext uri="{FF2B5EF4-FFF2-40B4-BE49-F238E27FC236}">
                <a16:creationId xmlns:a16="http://schemas.microsoft.com/office/drawing/2014/main" id="{937655DD-C8A2-1279-F86D-1FBB0E6C96A1}"/>
              </a:ext>
            </a:extLst>
          </p:cNvPr>
          <p:cNvSpPr/>
          <p:nvPr/>
        </p:nvSpPr>
        <p:spPr>
          <a:xfrm>
            <a:off x="493850" y="2689363"/>
            <a:ext cx="5338762" cy="2617304"/>
          </a:xfrm>
          <a:prstGeom prst="round2Diag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Semi-Variable Costs 📊</a:t>
            </a:r>
          </a:p>
          <a:p>
            <a:endParaRPr lang="en-I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Change in steps, not smoothly.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Customer support staff added after 500 calls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Step-wise (staircase) behavior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7355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EBB0BA-6464-A004-6D68-64F2B6060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449D3287-481B-909C-699E-F45000E675BB}"/>
              </a:ext>
            </a:extLst>
          </p:cNvPr>
          <p:cNvSpPr/>
          <p:nvPr/>
        </p:nvSpPr>
        <p:spPr>
          <a:xfrm>
            <a:off x="1026318" y="2957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Break-Even Equation</a:t>
            </a:r>
          </a:p>
          <a:p>
            <a:pPr algn="ctr"/>
            <a:r>
              <a:rPr lang="en-US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Mathematical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AB958-4FCC-52FE-DCB3-BA9E11736C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82" y="1782416"/>
            <a:ext cx="7114110" cy="496956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53A81644-B031-3885-D081-7DBCF02D3312}"/>
              </a:ext>
            </a:extLst>
          </p:cNvPr>
          <p:cNvSpPr/>
          <p:nvPr/>
        </p:nvSpPr>
        <p:spPr>
          <a:xfrm>
            <a:off x="7633252" y="1981200"/>
            <a:ext cx="4214191" cy="443948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Concept:</a:t>
            </a: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56794891-6A72-BBB2-D5E3-5311309CA955}"/>
              </a:ext>
            </a:extLst>
          </p:cNvPr>
          <p:cNvSpPr/>
          <p:nvPr/>
        </p:nvSpPr>
        <p:spPr>
          <a:xfrm>
            <a:off x="7653130" y="2643808"/>
            <a:ext cx="4214191" cy="861392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Break-even point occurs when 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Revenue =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Costs.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 this point, </a:t>
            </a: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Profit = 0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D832C3A-4B01-0210-0398-1753BF8D237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52521" y="3667549"/>
            <a:ext cx="4141305" cy="144800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E77C6791-5DED-9F39-18FF-D12D50263066}"/>
              </a:ext>
            </a:extLst>
          </p:cNvPr>
          <p:cNvSpPr/>
          <p:nvPr/>
        </p:nvSpPr>
        <p:spPr>
          <a:xfrm>
            <a:off x="7714090" y="5356528"/>
            <a:ext cx="4214191" cy="105752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Helps firms determine 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minimum sales needed 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cover costs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for </a:t>
            </a:r>
            <a:r>
              <a:rPr lang="en-IN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pricing,planning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decision-making</a:t>
            </a: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26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905A6-97FE-2419-4F5F-2176D2623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090DC0AD-8D81-EB17-6822-3D082991C533}"/>
              </a:ext>
            </a:extLst>
          </p:cNvPr>
          <p:cNvSpPr/>
          <p:nvPr/>
        </p:nvSpPr>
        <p:spPr>
          <a:xfrm>
            <a:off x="1026318" y="23860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 Margin: Fueling the Roadmap</a:t>
            </a:r>
          </a:p>
          <a:p>
            <a:pPr algn="ctr"/>
            <a:r>
              <a:rPr lang="en-IN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Engine of Profitability</a:t>
            </a:r>
            <a:endParaRPr lang="en-IN" sz="3600" i="1" dirty="0">
              <a:solidFill>
                <a:schemeClr val="bg1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C69B7918-D934-5389-E7D2-A7D900D278A5}"/>
              </a:ext>
            </a:extLst>
          </p:cNvPr>
          <p:cNvSpPr/>
          <p:nvPr/>
        </p:nvSpPr>
        <p:spPr>
          <a:xfrm>
            <a:off x="1736034" y="1736035"/>
            <a:ext cx="8719931" cy="1060174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 Margin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the revenue remaining after deducting </a:t>
            </a: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 costs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This amount is what "contributes" to covering fixed costs and, ultimately, generating a profit.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12B424-75BE-81AA-316B-8ABBC7B54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4338" y="3287205"/>
            <a:ext cx="7069700" cy="139775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3074" name="Picture 2" descr="Break-even Analysis">
            <a:extLst>
              <a:ext uri="{FF2B5EF4-FFF2-40B4-BE49-F238E27FC236}">
                <a16:creationId xmlns:a16="http://schemas.microsoft.com/office/drawing/2014/main" id="{85503AC0-7BA1-5237-1F3E-92843880FF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843" y="3053909"/>
            <a:ext cx="4651514" cy="3539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37DE32-E221-35ED-D6EC-28A6BC57A7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3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3600" y="4983517"/>
            <a:ext cx="5780034" cy="141942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571815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BB7E3-4BB4-B40C-F6F5-294E5AE86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Terminator 1">
            <a:extLst>
              <a:ext uri="{FF2B5EF4-FFF2-40B4-BE49-F238E27FC236}">
                <a16:creationId xmlns:a16="http://schemas.microsoft.com/office/drawing/2014/main" id="{5D042BAF-E0A6-2A89-9692-009DBE5F2F07}"/>
              </a:ext>
            </a:extLst>
          </p:cNvPr>
          <p:cNvSpPr/>
          <p:nvPr/>
        </p:nvSpPr>
        <p:spPr>
          <a:xfrm>
            <a:off x="1007268" y="333852"/>
            <a:ext cx="10329863" cy="1409223"/>
          </a:xfrm>
          <a:prstGeom prst="flowChartTerminator">
            <a:avLst/>
          </a:prstGeom>
          <a:ln/>
          <a:effectLst>
            <a:glow rad="228600">
              <a:srgbClr val="3399FF">
                <a:alpha val="40000"/>
              </a:srgbClr>
            </a:glow>
            <a:innerShdw blurRad="63500" dist="50800" dir="5400000">
              <a:prstClr val="black">
                <a:alpha val="50000"/>
              </a:prstClr>
            </a:innerShdw>
            <a:softEdge rad="31750"/>
          </a:effectLst>
          <a:scene3d>
            <a:camera prst="obliqueBottomLef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Break-Even Point Formulas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Calculating Break-Even Quantities</a:t>
            </a:r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D4B1529A-D748-14D4-C90E-08E062BD29AA}"/>
              </a:ext>
            </a:extLst>
          </p:cNvPr>
          <p:cNvSpPr/>
          <p:nvPr/>
        </p:nvSpPr>
        <p:spPr>
          <a:xfrm>
            <a:off x="212036" y="2113407"/>
            <a:ext cx="5811394" cy="1482507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Break-Even Quantity (BEQ):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number of units that must be sold to cover all costs.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F6F24F79-952E-4294-3AD5-87725A3E8615}"/>
              </a:ext>
            </a:extLst>
          </p:cNvPr>
          <p:cNvSpPr/>
          <p:nvPr/>
        </p:nvSpPr>
        <p:spPr>
          <a:xfrm>
            <a:off x="6213693" y="2091636"/>
            <a:ext cx="5811394" cy="1482507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Break-Even Sales (BES):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total revenue required to cover all costs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BF01DB-D24F-EA97-4F1B-12A33B9442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5256" y="4477656"/>
            <a:ext cx="5130800" cy="134982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FAC949-6AAA-5A69-ACC6-034552C2B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943" y="4477657"/>
            <a:ext cx="5326744" cy="13208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13332814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2082</TotalTime>
  <Words>1695</Words>
  <Application>Microsoft Office PowerPoint</Application>
  <PresentationFormat>Widescreen</PresentationFormat>
  <Paragraphs>190</Paragraphs>
  <Slides>26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Agency FB</vt:lpstr>
      <vt:lpstr>Arial</vt:lpstr>
      <vt:lpstr>Bookman Old Style</vt:lpstr>
      <vt:lpstr>Rockwell</vt:lpstr>
      <vt:lpstr>Times New Roman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sanika palaw</dc:creator>
  <cp:lastModifiedBy>sanika palaw</cp:lastModifiedBy>
  <cp:revision>3</cp:revision>
  <dcterms:created xsi:type="dcterms:W3CDTF">2025-09-07T11:29:19Z</dcterms:created>
  <dcterms:modified xsi:type="dcterms:W3CDTF">2025-09-11T17:53:55Z</dcterms:modified>
</cp:coreProperties>
</file>

<file path=docProps/thumbnail.jpeg>
</file>